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77" r:id="rId5"/>
    <p:sldId id="278" r:id="rId6"/>
    <p:sldId id="279" r:id="rId7"/>
    <p:sldId id="280" r:id="rId8"/>
    <p:sldId id="281" r:id="rId9"/>
    <p:sldId id="282" r:id="rId10"/>
    <p:sldId id="283" r:id="rId11"/>
    <p:sldId id="289" r:id="rId12"/>
    <p:sldId id="284" r:id="rId13"/>
    <p:sldId id="285" r:id="rId14"/>
    <p:sldId id="286" r:id="rId15"/>
    <p:sldId id="287" r:id="rId16"/>
    <p:sldId id="288" r:id="rId17"/>
    <p:sldId id="290" r:id="rId18"/>
    <p:sldId id="291" r:id="rId19"/>
    <p:sldId id="292" r:id="rId20"/>
    <p:sldId id="294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295" r:id="rId32"/>
    <p:sldId id="307" r:id="rId33"/>
    <p:sldId id="306" r:id="rId34"/>
  </p:sldIdLst>
  <p:sldSz cx="12192000" cy="6858000"/>
  <p:notesSz cx="6858000" cy="9144000"/>
  <p:defaultTextStyle>
    <a:defPPr algn="r" rtl="1">
      <a:defRPr lang="he-il"/>
    </a:defPPr>
    <a:lvl1pPr marL="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4572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347" autoAdjust="0"/>
    <p:restoredTop sz="79871" autoAdjust="0"/>
  </p:normalViewPr>
  <p:slideViewPr>
    <p:cSldViewPr snapToGrid="0">
      <p:cViewPr varScale="1">
        <p:scale>
          <a:sx n="66" d="100"/>
          <a:sy n="66" d="100"/>
        </p:scale>
        <p:origin x="84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7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 flipH="1"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 flipH="1">
            <a:off x="1587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l" rtl="1"/>
            <a:fld id="{9A2B62BC-D6F2-47B3-88E6-6DF4B957AD75}" type="datetime1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י"ג/אב/תשפ"ד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 flipH="1"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 flipH="1">
            <a:off x="158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l" rtl="1"/>
            <a:fld id="{1B143E41-8FAC-495B-8904-B43B013F90A3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‹#›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3047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 flipH="1"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 flipH="1">
            <a:off x="1587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A2BD9D81-EE6F-4C22-B741-FA9D3E9DC7AD}" type="datetime1">
              <a:rPr lang="he-IL" smtClean="0"/>
              <a:pPr/>
              <a:t>י"ג/אב/תשפ"ד</a:t>
            </a:fld>
            <a:endParaRPr lang="he-IL" dirty="0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pPr rtl="1"/>
            <a:endParaRPr lang="he-IL" noProof="0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 flipH="1"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 rtl="1"/>
            <a:r>
              <a:rPr lang="he-IL" noProof="0" dirty="0"/>
              <a:t>לחץ כדי לערוך סגנונות טקסט של תבנית בסיס</a:t>
            </a:r>
          </a:p>
          <a:p>
            <a:pPr lvl="1" rtl="1"/>
            <a:r>
              <a:rPr lang="he-IL" noProof="0" dirty="0"/>
              <a:t>רמה שניה</a:t>
            </a:r>
          </a:p>
          <a:p>
            <a:pPr lvl="2" rtl="1"/>
            <a:r>
              <a:rPr lang="he-IL" noProof="0" dirty="0"/>
              <a:t>רמה שלישית</a:t>
            </a:r>
          </a:p>
          <a:p>
            <a:pPr lvl="3" rtl="1"/>
            <a:r>
              <a:rPr lang="he-IL" noProof="0" dirty="0"/>
              <a:t>רמה רביעית</a:t>
            </a:r>
          </a:p>
          <a:p>
            <a:pPr lvl="4" rtl="1"/>
            <a:r>
              <a:rPr lang="he-IL" noProof="0" dirty="0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 flipH="1"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 flipH="1">
            <a:off x="158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9946CEE3-4835-4F73-BA0B-02C09C038718}" type="slidenum">
              <a:rPr lang="he-IL" smtClean="0"/>
              <a:pPr algn="l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790889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9946CEE3-4835-4F73-BA0B-02C09C038718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216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כאן התבלבל בין </a:t>
            </a:r>
            <a:r>
              <a:rPr lang="he-IL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ו,ן</a:t>
            </a: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he-IL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ו,י</a:t>
            </a: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9946CEE3-4835-4F73-BA0B-02C09C038718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10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449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r>
              <a:rPr lang="he-IL" dirty="0"/>
              <a:t>הסבר כללי על </a:t>
            </a:r>
            <a:r>
              <a:rPr lang="en-US" dirty="0"/>
              <a:t>CNN: </a:t>
            </a:r>
            <a:r>
              <a:rPr lang="he-IL" dirty="0"/>
              <a:t>רשתות נוירוניות לזיהוי תמונות</a:t>
            </a:r>
          </a:p>
          <a:p>
            <a:pPr rtl="1"/>
            <a:r>
              <a:rPr lang="he-IL" dirty="0"/>
              <a:t>יתרונות: יכולת למידה, התאמה למגוון רחב של נתונים</a:t>
            </a:r>
          </a:p>
          <a:p>
            <a:pPr rtl="1"/>
            <a:r>
              <a:rPr lang="he-IL" dirty="0"/>
              <a:t>חסרונות: דורשת כמות נתונים גדולה, זמן אימון ארוך</a:t>
            </a: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9946CEE3-4835-4F73-BA0B-02C09C038718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11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4402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9946CEE3-4835-4F73-BA0B-02C09C038718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12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812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9946CEE3-4835-4F73-BA0B-02C09C038718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13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6137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9946CEE3-4835-4F73-BA0B-02C09C038718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14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602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9946CEE3-4835-4F73-BA0B-02C09C038718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15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6916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9946CEE3-4835-4F73-BA0B-02C09C038718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16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0778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9946CEE3-4835-4F73-BA0B-02C09C038718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17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2112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9946CEE3-4835-4F73-BA0B-02C09C038718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18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5033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r>
              <a:rPr lang="he-IL" dirty="0"/>
              <a:t>פירמידות תמונה: מיקום עצמים בקנה מידה/גדלים שונים.</a:t>
            </a: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9946CEE3-4835-4F73-BA0B-02C09C038718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19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207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9946CEE3-4835-4F73-BA0B-02C09C038718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2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6343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r>
              <a:rPr lang="he-IL" b="1" dirty="0"/>
              <a:t>חלון החלקה (</a:t>
            </a:r>
            <a:r>
              <a:rPr lang="en-US" b="1" dirty="0"/>
              <a:t>Sliding Window):</a:t>
            </a:r>
            <a:r>
              <a:rPr lang="en-US" dirty="0"/>
              <a:t> </a:t>
            </a:r>
            <a:r>
              <a:rPr lang="he-IL" dirty="0"/>
              <a:t>חלוקת התמונה לחלונות חופפים בגדלים שונים.</a:t>
            </a: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9946CEE3-4835-4F73-BA0B-02C09C038718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20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757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r>
              <a:rPr lang="he-IL" b="1" dirty="0"/>
              <a:t>יצירת מסגרת אובייקט (</a:t>
            </a:r>
            <a:r>
              <a:rPr lang="en-US" b="1" dirty="0"/>
              <a:t>Bounding Box):</a:t>
            </a:r>
            <a:r>
              <a:rPr lang="en-US" dirty="0"/>
              <a:t> </a:t>
            </a:r>
            <a:r>
              <a:rPr lang="he-IL" dirty="0"/>
              <a:t>לכל חלון עם הסתברות גבוהה, יצירת מסגרת המגדירה את מיקום האובייקט.</a:t>
            </a: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9946CEE3-4835-4F73-BA0B-02C09C038718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21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5198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r>
              <a:rPr lang="he-IL" b="1" dirty="0"/>
              <a:t>דיכוי מקסימום לא מקסימלי (</a:t>
            </a:r>
            <a:r>
              <a:rPr lang="en-US" b="1" dirty="0"/>
              <a:t>NMS):</a:t>
            </a:r>
            <a:r>
              <a:rPr lang="en-US" dirty="0"/>
              <a:t> </a:t>
            </a:r>
            <a:r>
              <a:rPr lang="he-IL" dirty="0"/>
              <a:t>סינון מסגרות חופפות עם ציונים נמוכים כדי להשאיר רק את </a:t>
            </a:r>
            <a:r>
              <a:rPr lang="he-IL" dirty="0" err="1"/>
              <a:t>האיתורים</a:t>
            </a:r>
            <a:r>
              <a:rPr lang="he-IL" dirty="0"/>
              <a:t> הבטוחים ביותר.</a:t>
            </a: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9946CEE3-4835-4F73-BA0B-02C09C038718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22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083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r>
              <a:rPr lang="he-IL" dirty="0"/>
              <a:t>.</a:t>
            </a: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9946CEE3-4835-4F73-BA0B-02C09C038718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23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6566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9946CEE3-4835-4F73-BA0B-02C09C038718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24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6458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9946CEE3-4835-4F73-BA0B-02C09C038718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25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9195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9946CEE3-4835-4F73-BA0B-02C09C038718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26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4695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9946CEE3-4835-4F73-BA0B-02C09C038718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27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8880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9946CEE3-4835-4F73-BA0B-02C09C038718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28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2000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9946CEE3-4835-4F73-BA0B-02C09C038718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29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545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r>
              <a:rPr lang="he-IL" dirty="0"/>
              <a:t>חשיבות זיהוי אותיות בקלף מזוזה ותפילין</a:t>
            </a:r>
          </a:p>
          <a:p>
            <a:pPr rtl="1"/>
            <a:r>
              <a:rPr lang="he-IL" dirty="0"/>
              <a:t>השלכות הלכתיות של קלף פסול</a:t>
            </a:r>
          </a:p>
          <a:p>
            <a:pPr rtl="1"/>
            <a:r>
              <a:rPr lang="he-IL" dirty="0"/>
              <a:t>אתגרים בזיהוי: גופנים שונים, כתב יד, מצב שימור</a:t>
            </a: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9946CEE3-4835-4F73-BA0B-02C09C038718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3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02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9946CEE3-4835-4F73-BA0B-02C09C038718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30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60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r>
              <a:rPr lang="he-IL" dirty="0"/>
              <a:t>פיתוח מערכת אוטומטית לזיהוי אותיות בקלף מזוזה ותפילין</a:t>
            </a: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9946CEE3-4835-4F73-BA0B-02C09C038718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4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991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9946CEE3-4835-4F73-BA0B-02C09C038718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5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245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r>
              <a:rPr lang="he-IL" dirty="0"/>
              <a:t>הסבר פשוט של השיטה: השוואת תמונה של אות עם תבנית מוכרת</a:t>
            </a:r>
          </a:p>
          <a:p>
            <a:pPr rtl="1"/>
            <a:r>
              <a:rPr lang="he-IL" dirty="0"/>
              <a:t>יתרונות: פשוטה ליישום, מהירה</a:t>
            </a:r>
          </a:p>
          <a:p>
            <a:pPr rtl="1"/>
            <a:r>
              <a:rPr lang="he-IL" dirty="0"/>
              <a:t>חסרונות: רגישה לרעש, דורשת תבניות מדויקות</a:t>
            </a: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9946CEE3-4835-4F73-BA0B-02C09C038718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6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732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9946CEE3-4835-4F73-BA0B-02C09C038718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7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688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9946CEE3-4835-4F73-BA0B-02C09C038718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8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034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r>
              <a:rPr lang="he-IL" dirty="0"/>
              <a:t>הסבר בסיסי של </a:t>
            </a:r>
            <a:r>
              <a:rPr lang="en-US" dirty="0"/>
              <a:t>HASH: </a:t>
            </a:r>
            <a:r>
              <a:rPr lang="he-IL" dirty="0"/>
              <a:t>ייצוג קומפקטי של תמונה</a:t>
            </a:r>
          </a:p>
          <a:p>
            <a:pPr rtl="1"/>
            <a:r>
              <a:rPr lang="he-IL" dirty="0"/>
              <a:t>יתרונות: עמידות לעיוותים קלים, חישוב מהיר</a:t>
            </a:r>
          </a:p>
          <a:p>
            <a:pPr rtl="1"/>
            <a:r>
              <a:rPr lang="he-IL" dirty="0"/>
              <a:t>חסרונות: רגיש לשינויים גדולים, דיוק נמוך בזיהוי אותיות</a:t>
            </a: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9946CEE3-4835-4F73-BA0B-02C09C038718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9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38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 flipH="1">
            <a:off x="1031875" y="1964267"/>
            <a:ext cx="7197726" cy="2421464"/>
          </a:xfrm>
        </p:spPr>
        <p:txBody>
          <a:bodyPr rtlCol="1" anchor="b">
            <a:normAutofit/>
          </a:bodyPr>
          <a:lstStyle>
            <a:lvl1pPr algn="l" rtl="1">
              <a:defRPr sz="4800">
                <a:effectLst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 flipH="1">
            <a:off x="1031875" y="4385732"/>
            <a:ext cx="7197726" cy="1405467"/>
          </a:xfrm>
        </p:spPr>
        <p:txBody>
          <a:bodyPr rtlCol="1" anchor="t">
            <a:normAutofit/>
          </a:bodyPr>
          <a:lstStyle>
            <a:lvl1pPr marL="0" indent="0" algn="l" rtl="1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1"/>
            <a:r>
              <a:rPr lang="he-IL" noProof="0"/>
              <a:t>לחץ כדי לערוך סגנון כותרת משנה של תבנית בסיס</a:t>
            </a:r>
            <a:endParaRPr lang="he-IL" noProof="0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1659242" y="5870575"/>
            <a:ext cx="1600200" cy="377825"/>
          </a:xfrm>
        </p:spPr>
        <p:txBody>
          <a:bodyPr rtlCol="1"/>
          <a:lstStyle>
            <a:lvl1pPr algn="l" rtl="1">
              <a:defRPr/>
            </a:lvl1pPr>
          </a:lstStyle>
          <a:p>
            <a:fld id="{CBF9DD6F-CC98-4B5F-AD23-13CE54EA9688}" type="datetime1">
              <a:rPr lang="he-IL" smtClean="0"/>
              <a:pPr/>
              <a:t>י"ג/אב/תשפ"ד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335643" y="5870575"/>
            <a:ext cx="4893958" cy="3778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031875" y="5870575"/>
            <a:ext cx="551167" cy="377825"/>
          </a:xfrm>
        </p:spPr>
        <p:txBody>
          <a:bodyPr rtlCol="1"/>
          <a:lstStyle>
            <a:lvl1pPr algn="l" rtl="1">
              <a:defRPr/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374773" y="4732865"/>
            <a:ext cx="10131427" cy="566738"/>
          </a:xfrm>
        </p:spPr>
        <p:txBody>
          <a:bodyPr rtlCol="1" anchor="b">
            <a:normAutofit/>
          </a:bodyPr>
          <a:lstStyle>
            <a:lvl1pPr algn="r" rtl="1">
              <a:defRPr sz="2400" b="0"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של תמונה 2"/>
          <p:cNvSpPr>
            <a:spLocks noGrp="1" noChangeAspect="1"/>
          </p:cNvSpPr>
          <p:nvPr>
            <p:ph type="pic" idx="1"/>
          </p:nvPr>
        </p:nvSpPr>
        <p:spPr>
          <a:xfrm flipH="1">
            <a:off x="2060573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1" anchor="t">
            <a:normAutofit/>
          </a:bodyPr>
          <a:lstStyle>
            <a:lvl1pPr marL="0" indent="0" algn="ctr" rtl="1">
              <a:buNone/>
              <a:defRPr sz="1600"/>
            </a:lvl1pPr>
            <a:lvl2pPr marL="457200" indent="0" algn="r" rtl="1">
              <a:buNone/>
              <a:defRPr sz="1600"/>
            </a:lvl2pPr>
            <a:lvl3pPr marL="914400" indent="0" algn="r" rtl="1">
              <a:buNone/>
              <a:defRPr sz="1600"/>
            </a:lvl3pPr>
            <a:lvl4pPr marL="1371600" indent="0" algn="r" rtl="1">
              <a:buNone/>
              <a:defRPr sz="1600"/>
            </a:lvl4pPr>
            <a:lvl5pPr marL="1828800" indent="0" algn="r" rtl="1">
              <a:buNone/>
              <a:defRPr sz="1600"/>
            </a:lvl5pPr>
            <a:lvl6pPr marL="2286000" indent="0" algn="r" rtl="1">
              <a:buNone/>
              <a:defRPr sz="1600"/>
            </a:lvl6pPr>
            <a:lvl7pPr marL="2743200" indent="0" algn="r" rtl="1">
              <a:buNone/>
              <a:defRPr sz="1600"/>
            </a:lvl7pPr>
            <a:lvl8pPr marL="3200400" indent="0" algn="r" rtl="1">
              <a:buNone/>
              <a:defRPr sz="1600"/>
            </a:lvl8pPr>
            <a:lvl9pPr marL="3657600" indent="0" algn="r" rtl="1">
              <a:buNone/>
              <a:defRPr sz="1600"/>
            </a:lvl9pPr>
          </a:lstStyle>
          <a:p>
            <a:pPr rtl="1"/>
            <a:r>
              <a:rPr lang="he-IL" noProof="0"/>
              <a:t>לחץ על הסמל כדי להוסיף תמונה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 flipH="1">
            <a:off x="1374773" y="5299603"/>
            <a:ext cx="10131427" cy="493712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400"/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 rtlCol="1"/>
          <a:lstStyle>
            <a:lvl1pPr algn="l" rtl="1">
              <a:defRPr/>
            </a:lvl1pPr>
          </a:lstStyle>
          <a:p>
            <a:fld id="{214C0F8B-DD4C-4AC3-943B-675E8FBD611C}" type="datetime1">
              <a:rPr lang="he-IL" smtClean="0"/>
              <a:pPr/>
              <a:t>י"ג/אב/תשפ"ד</a:t>
            </a:fld>
            <a:endParaRPr lang="he-IL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 rtlCol="1"/>
          <a:lstStyle>
            <a:lvl1pPr algn="l" rtl="1">
              <a:defRPr/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374772" y="609601"/>
            <a:ext cx="10131427" cy="3124199"/>
          </a:xfrm>
        </p:spPr>
        <p:txBody>
          <a:bodyPr rtlCol="1" anchor="ctr">
            <a:normAutofit/>
          </a:bodyPr>
          <a:lstStyle>
            <a:lvl1pPr algn="r" rtl="1">
              <a:defRPr sz="3200" b="0" cap="none"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1374772" y="4343400"/>
            <a:ext cx="10131428" cy="1447800"/>
          </a:xfrm>
        </p:spPr>
        <p:txBody>
          <a:bodyPr rtlCol="1" anchor="ctr">
            <a:normAutofit/>
          </a:bodyPr>
          <a:lstStyle>
            <a:lvl1pPr marL="0" indent="0" algn="r" rtl="1">
              <a:buNone/>
              <a:defRPr sz="2000">
                <a:solidFill>
                  <a:schemeClr val="tx1"/>
                </a:solidFill>
              </a:defRPr>
            </a:lvl1pPr>
            <a:lvl2pPr marL="457200" indent="0" algn="r" rtl="1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 rtlCol="1"/>
          <a:lstStyle>
            <a:lvl1pPr algn="l" rtl="1">
              <a:defRPr/>
            </a:lvl1pPr>
          </a:lstStyle>
          <a:p>
            <a:fld id="{61CAD229-ADF0-4E89-BDC8-F185E4E3768F}" type="datetime1">
              <a:rPr lang="he-IL" smtClean="0"/>
              <a:pPr/>
              <a:t>י"ג/אב/תשפ"ד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 rtlCol="1"/>
          <a:lstStyle>
            <a:lvl1pPr algn="l" rtl="1">
              <a:defRPr/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תמונה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15" name="תיבת טקסט 14"/>
          <p:cNvSpPr txBox="1"/>
          <p:nvPr/>
        </p:nvSpPr>
        <p:spPr>
          <a:xfrm flipH="1">
            <a:off x="1344533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1" anchor="ctr">
            <a:noAutofit/>
          </a:bodyPr>
          <a:lstStyle>
            <a:lvl1pPr algn="r" rtl="1"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algn="r" rtl="1">
              <a:defRPr>
                <a:solidFill>
                  <a:schemeClr val="tx2"/>
                </a:solidFill>
              </a:defRPr>
            </a:lvl2pPr>
            <a:lvl3pPr algn="r" rtl="1">
              <a:defRPr>
                <a:solidFill>
                  <a:schemeClr val="tx2"/>
                </a:solidFill>
              </a:defRPr>
            </a:lvl3pPr>
            <a:lvl4pPr algn="r" rtl="1">
              <a:defRPr>
                <a:solidFill>
                  <a:schemeClr val="tx2"/>
                </a:solidFill>
              </a:defRPr>
            </a:lvl4pPr>
            <a:lvl5pPr algn="r" rtl="1">
              <a:defRPr>
                <a:solidFill>
                  <a:schemeClr val="tx2"/>
                </a:solidFill>
              </a:defRPr>
            </a:lvl5pPr>
            <a:lvl6pPr algn="r" rtl="1">
              <a:defRPr>
                <a:solidFill>
                  <a:schemeClr val="tx2"/>
                </a:solidFill>
              </a:defRPr>
            </a:lvl6pPr>
            <a:lvl7pPr algn="r" rtl="1">
              <a:defRPr>
                <a:solidFill>
                  <a:schemeClr val="tx2"/>
                </a:solidFill>
              </a:defRPr>
            </a:lvl7pPr>
            <a:lvl8pPr algn="r" rtl="1">
              <a:defRPr>
                <a:solidFill>
                  <a:schemeClr val="tx2"/>
                </a:solidFill>
              </a:defRPr>
            </a:lvl8pPr>
            <a:lvl9pPr algn="r" rtl="1">
              <a:defRPr>
                <a:solidFill>
                  <a:schemeClr val="tx2"/>
                </a:solidFill>
              </a:defRPr>
            </a:lvl9pPr>
          </a:lstStyle>
          <a:p>
            <a:pPr lvl="0" algn="l" rtl="1"/>
            <a:r>
              <a:rPr lang="he-IL" sz="8000" noProof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</a:p>
        </p:txBody>
      </p:sp>
      <p:sp>
        <p:nvSpPr>
          <p:cNvPr id="11" name="תיבת טקסט 10"/>
          <p:cNvSpPr txBox="1"/>
          <p:nvPr/>
        </p:nvSpPr>
        <p:spPr>
          <a:xfrm flipH="1">
            <a:off x="1109412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1" anchor="ctr">
            <a:noAutofit/>
          </a:bodyPr>
          <a:lstStyle>
            <a:lvl1pPr algn="r" rtl="1"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algn="r" rtl="1">
              <a:defRPr>
                <a:solidFill>
                  <a:schemeClr val="tx2"/>
                </a:solidFill>
              </a:defRPr>
            </a:lvl2pPr>
            <a:lvl3pPr algn="r" rtl="1">
              <a:defRPr>
                <a:solidFill>
                  <a:schemeClr val="tx2"/>
                </a:solidFill>
              </a:defRPr>
            </a:lvl3pPr>
            <a:lvl4pPr algn="r" rtl="1">
              <a:defRPr>
                <a:solidFill>
                  <a:schemeClr val="tx2"/>
                </a:solidFill>
              </a:defRPr>
            </a:lvl4pPr>
            <a:lvl5pPr algn="r" rtl="1">
              <a:defRPr>
                <a:solidFill>
                  <a:schemeClr val="tx2"/>
                </a:solidFill>
              </a:defRPr>
            </a:lvl5pPr>
            <a:lvl6pPr algn="r" rtl="1">
              <a:defRPr>
                <a:solidFill>
                  <a:schemeClr val="tx2"/>
                </a:solidFill>
              </a:defRPr>
            </a:lvl6pPr>
            <a:lvl7pPr algn="r" rtl="1">
              <a:defRPr>
                <a:solidFill>
                  <a:schemeClr val="tx2"/>
                </a:solidFill>
              </a:defRPr>
            </a:lvl7pPr>
            <a:lvl8pPr algn="r" rtl="1">
              <a:defRPr>
                <a:solidFill>
                  <a:schemeClr val="tx2"/>
                </a:solidFill>
              </a:defRPr>
            </a:lvl8pPr>
            <a:lvl9pPr algn="r" rtl="1">
              <a:defRPr>
                <a:solidFill>
                  <a:schemeClr val="tx2"/>
                </a:solidFill>
              </a:defRPr>
            </a:lvl9pPr>
          </a:lstStyle>
          <a:p>
            <a:pPr lvl="0" algn="l" rtl="1"/>
            <a:r>
              <a:rPr lang="he-IL" sz="8000" noProof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649334" y="609601"/>
            <a:ext cx="9550399" cy="2743199"/>
          </a:xfrm>
        </p:spPr>
        <p:txBody>
          <a:bodyPr rtlCol="1" anchor="ctr">
            <a:normAutofit/>
          </a:bodyPr>
          <a:lstStyle>
            <a:lvl1pPr algn="r" rtl="1">
              <a:defRPr sz="3200" b="0" cap="none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10" name="מציין מיקום טקסט 9"/>
          <p:cNvSpPr>
            <a:spLocks noGrp="1"/>
          </p:cNvSpPr>
          <p:nvPr>
            <p:ph type="body" sz="quarter" idx="13"/>
          </p:nvPr>
        </p:nvSpPr>
        <p:spPr>
          <a:xfrm flipH="1">
            <a:off x="1754941" y="3352800"/>
            <a:ext cx="9339184" cy="381000"/>
          </a:xfrm>
        </p:spPr>
        <p:txBody>
          <a:bodyPr rtlCol="1" anchor="ctr"/>
          <a:lstStyle>
            <a:lvl1pPr marL="0" indent="0" algn="r" rtl="1">
              <a:buFontTx/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FontTx/>
              <a:buNone/>
              <a:defRPr/>
            </a:lvl2pPr>
            <a:lvl3pPr marL="914400" indent="0" algn="r" rtl="1">
              <a:buFontTx/>
              <a:buNone/>
              <a:defRPr/>
            </a:lvl3pPr>
            <a:lvl4pPr marL="1371600" indent="0" algn="r" rtl="1">
              <a:buFontTx/>
              <a:buNone/>
              <a:defRPr/>
            </a:lvl4pPr>
            <a:lvl5pPr marL="1828800" indent="0" algn="r" rtl="1">
              <a:buFontTx/>
              <a:buNone/>
              <a:defRPr/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1352168" y="4343400"/>
            <a:ext cx="10152367" cy="1447800"/>
          </a:xfrm>
        </p:spPr>
        <p:txBody>
          <a:bodyPr rtlCol="1" anchor="ctr">
            <a:normAutofit/>
          </a:bodyPr>
          <a:lstStyle>
            <a:lvl1pPr marL="0" indent="0" algn="r" rtl="1">
              <a:buNone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2C3EFF92-74F4-459A-9665-82D862494054}" type="datetime1">
              <a:rPr lang="he-IL" smtClean="0"/>
              <a:pPr/>
              <a:t>י"ג/אב/תשפ"ד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374773" y="3308581"/>
            <a:ext cx="10131425" cy="1468800"/>
          </a:xfrm>
        </p:spPr>
        <p:txBody>
          <a:bodyPr rtlCol="1" anchor="b">
            <a:normAutofit/>
          </a:bodyPr>
          <a:lstStyle>
            <a:lvl1pPr algn="r" rtl="1">
              <a:defRPr sz="3200" b="0" cap="none"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1374773" y="4777381"/>
            <a:ext cx="10131426" cy="860400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2000">
                <a:solidFill>
                  <a:schemeClr val="tx1"/>
                </a:solidFill>
              </a:defRPr>
            </a:lvl1pPr>
            <a:lvl2pPr marL="457200" indent="0" algn="r" rtl="1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 rtlCol="1"/>
          <a:lstStyle>
            <a:lvl1pPr algn="l" rtl="1">
              <a:defRPr/>
            </a:lvl1pPr>
          </a:lstStyle>
          <a:p>
            <a:fld id="{E915EAED-78DC-45B5-8847-D3938AB00287}" type="datetime1">
              <a:rPr lang="he-IL" smtClean="0"/>
              <a:pPr/>
              <a:t>י"ג/אב/תשפ"ד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 rtlCol="1"/>
          <a:lstStyle>
            <a:lvl1pPr algn="l" rtl="1">
              <a:defRPr/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 של ציטו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תמונה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13" name="תיבת טקסט 12"/>
          <p:cNvSpPr txBox="1"/>
          <p:nvPr/>
        </p:nvSpPr>
        <p:spPr>
          <a:xfrm flipH="1">
            <a:off x="1344533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1" anchor="ctr">
            <a:noAutofit/>
          </a:bodyPr>
          <a:lstStyle>
            <a:lvl1pPr algn="r" rtl="1"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algn="r" rtl="1">
              <a:defRPr>
                <a:solidFill>
                  <a:schemeClr val="tx2"/>
                </a:solidFill>
              </a:defRPr>
            </a:lvl2pPr>
            <a:lvl3pPr algn="r" rtl="1">
              <a:defRPr>
                <a:solidFill>
                  <a:schemeClr val="tx2"/>
                </a:solidFill>
              </a:defRPr>
            </a:lvl3pPr>
            <a:lvl4pPr algn="r" rtl="1">
              <a:defRPr>
                <a:solidFill>
                  <a:schemeClr val="tx2"/>
                </a:solidFill>
              </a:defRPr>
            </a:lvl4pPr>
            <a:lvl5pPr algn="r" rtl="1">
              <a:defRPr>
                <a:solidFill>
                  <a:schemeClr val="tx2"/>
                </a:solidFill>
              </a:defRPr>
            </a:lvl5pPr>
            <a:lvl6pPr algn="r" rtl="1">
              <a:defRPr>
                <a:solidFill>
                  <a:schemeClr val="tx2"/>
                </a:solidFill>
              </a:defRPr>
            </a:lvl6pPr>
            <a:lvl7pPr algn="r" rtl="1">
              <a:defRPr>
                <a:solidFill>
                  <a:schemeClr val="tx2"/>
                </a:solidFill>
              </a:defRPr>
            </a:lvl7pPr>
            <a:lvl8pPr algn="r" rtl="1">
              <a:defRPr>
                <a:solidFill>
                  <a:schemeClr val="tx2"/>
                </a:solidFill>
              </a:defRPr>
            </a:lvl8pPr>
            <a:lvl9pPr algn="r" rtl="1">
              <a:defRPr>
                <a:solidFill>
                  <a:schemeClr val="tx2"/>
                </a:solidFill>
              </a:defRPr>
            </a:lvl9pPr>
          </a:lstStyle>
          <a:p>
            <a:pPr lvl="0" algn="l" rtl="1"/>
            <a:r>
              <a:rPr lang="he-IL" sz="8000" noProof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</a:p>
        </p:txBody>
      </p:sp>
      <p:sp>
        <p:nvSpPr>
          <p:cNvPr id="14" name="תיבת טקסט 13"/>
          <p:cNvSpPr txBox="1"/>
          <p:nvPr/>
        </p:nvSpPr>
        <p:spPr>
          <a:xfrm flipH="1">
            <a:off x="1109412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1" anchor="ctr">
            <a:noAutofit/>
          </a:bodyPr>
          <a:lstStyle>
            <a:lvl1pPr algn="r" rtl="1"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algn="r" rtl="1">
              <a:defRPr>
                <a:solidFill>
                  <a:schemeClr val="tx2"/>
                </a:solidFill>
              </a:defRPr>
            </a:lvl2pPr>
            <a:lvl3pPr algn="r" rtl="1">
              <a:defRPr>
                <a:solidFill>
                  <a:schemeClr val="tx2"/>
                </a:solidFill>
              </a:defRPr>
            </a:lvl3pPr>
            <a:lvl4pPr algn="r" rtl="1">
              <a:defRPr>
                <a:solidFill>
                  <a:schemeClr val="tx2"/>
                </a:solidFill>
              </a:defRPr>
            </a:lvl4pPr>
            <a:lvl5pPr algn="r" rtl="1">
              <a:defRPr>
                <a:solidFill>
                  <a:schemeClr val="tx2"/>
                </a:solidFill>
              </a:defRPr>
            </a:lvl5pPr>
            <a:lvl6pPr algn="r" rtl="1">
              <a:defRPr>
                <a:solidFill>
                  <a:schemeClr val="tx2"/>
                </a:solidFill>
              </a:defRPr>
            </a:lvl6pPr>
            <a:lvl7pPr algn="r" rtl="1">
              <a:defRPr>
                <a:solidFill>
                  <a:schemeClr val="tx2"/>
                </a:solidFill>
              </a:defRPr>
            </a:lvl7pPr>
            <a:lvl8pPr algn="r" rtl="1">
              <a:defRPr>
                <a:solidFill>
                  <a:schemeClr val="tx2"/>
                </a:solidFill>
              </a:defRPr>
            </a:lvl8pPr>
            <a:lvl9pPr algn="r" rtl="1">
              <a:defRPr>
                <a:solidFill>
                  <a:schemeClr val="tx2"/>
                </a:solidFill>
              </a:defRPr>
            </a:lvl9pPr>
          </a:lstStyle>
          <a:p>
            <a:pPr lvl="0" algn="l" rtl="1"/>
            <a:r>
              <a:rPr lang="he-IL" sz="8000" noProof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</a:p>
        </p:txBody>
      </p:sp>
      <p:sp>
        <p:nvSpPr>
          <p:cNvPr id="16" name="כותרת 1"/>
          <p:cNvSpPr>
            <a:spLocks noGrp="1"/>
          </p:cNvSpPr>
          <p:nvPr>
            <p:ph type="title"/>
          </p:nvPr>
        </p:nvSpPr>
        <p:spPr>
          <a:xfrm flipH="1">
            <a:off x="1649334" y="609601"/>
            <a:ext cx="9550399" cy="2743199"/>
          </a:xfrm>
        </p:spPr>
        <p:txBody>
          <a:bodyPr rtlCol="1" anchor="ctr">
            <a:normAutofit/>
          </a:bodyPr>
          <a:lstStyle>
            <a:lvl1pPr algn="r" rtl="1">
              <a:defRPr sz="3200" b="0" cap="none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10" name="מציין מיקום טקסט 9"/>
          <p:cNvSpPr>
            <a:spLocks noGrp="1"/>
          </p:cNvSpPr>
          <p:nvPr>
            <p:ph type="body" sz="quarter" idx="13"/>
          </p:nvPr>
        </p:nvSpPr>
        <p:spPr>
          <a:xfrm flipH="1">
            <a:off x="1370764" y="3886200"/>
            <a:ext cx="10135436" cy="889000"/>
          </a:xfrm>
        </p:spPr>
        <p:txBody>
          <a:bodyPr vert="horz" lIns="91440" tIns="45720" rIns="91440" bIns="45720" rtlCol="1" anchor="b">
            <a:normAutofit/>
          </a:bodyPr>
          <a:lstStyle>
            <a:lvl1pPr algn="r" rtl="1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rtl="1">
              <a:spcBef>
                <a:spcPct val="0"/>
              </a:spcBef>
              <a:buNone/>
            </a:pPr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1370765" y="4775200"/>
            <a:ext cx="10135436" cy="1016000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9C36B86-B675-4E6B-AE38-16A1B567CA43}" type="datetime1">
              <a:rPr lang="he-IL" smtClean="0"/>
              <a:pPr/>
              <a:t>י"ג/אב/תשפ"ד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fld id="{D57F1E4F-1CFF-5643-939E-217C01CDF565}" type="slidenum">
              <a:rPr lang="he-IL" smtClean="0"/>
              <a:pPr algn="l"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או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374772" y="609601"/>
            <a:ext cx="10131427" cy="2743199"/>
          </a:xfrm>
        </p:spPr>
        <p:txBody>
          <a:bodyPr vert="horz" lIns="91440" tIns="45720" rIns="91440" bIns="45720" rtlCol="1" anchor="ctr">
            <a:normAutofit/>
          </a:bodyPr>
          <a:lstStyle>
            <a:lvl1pPr algn="r" rtl="1">
              <a:defRPr lang="en-US" b="0" dirty="0"/>
            </a:lvl1pPr>
          </a:lstStyle>
          <a:p>
            <a:pPr marL="0" lvl="0"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10" name="מציין מיקום טקסט 9"/>
          <p:cNvSpPr>
            <a:spLocks noGrp="1"/>
          </p:cNvSpPr>
          <p:nvPr>
            <p:ph type="body" sz="quarter" idx="13"/>
          </p:nvPr>
        </p:nvSpPr>
        <p:spPr>
          <a:xfrm flipH="1">
            <a:off x="1374771" y="3505200"/>
            <a:ext cx="10131428" cy="838200"/>
          </a:xfrm>
        </p:spPr>
        <p:txBody>
          <a:bodyPr vert="horz" lIns="91440" tIns="45720" rIns="91440" bIns="45720" rtlCol="1" anchor="b">
            <a:normAutofit/>
          </a:bodyPr>
          <a:lstStyle>
            <a:lvl1pPr algn="r" rtl="1"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1">
              <a:spcBef>
                <a:spcPct val="0"/>
              </a:spcBef>
              <a:buNone/>
            </a:pPr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1374772" y="4343400"/>
            <a:ext cx="10131428" cy="1447800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800">
                <a:solidFill>
                  <a:schemeClr val="tx1"/>
                </a:solidFill>
              </a:defRPr>
            </a:lvl1pPr>
            <a:lvl2pPr marL="457200" indent="0" algn="r" rtl="1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 rtlCol="1"/>
          <a:lstStyle>
            <a:lvl1pPr algn="l" rtl="1">
              <a:defRPr/>
            </a:lvl1pPr>
          </a:lstStyle>
          <a:p>
            <a:fld id="{16C4AA1D-6E6A-4CB6-BE19-60418C08E183}" type="datetime1">
              <a:rPr lang="he-IL" smtClean="0"/>
              <a:pPr/>
              <a:t>י"ג/אב/תשפ"ד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 rtlCol="1"/>
          <a:lstStyle>
            <a:lvl1pPr algn="l" rtl="1">
              <a:defRPr/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3" name="מציין מיקום טקסט אנכי 2"/>
          <p:cNvSpPr>
            <a:spLocks noGrp="1"/>
          </p:cNvSpPr>
          <p:nvPr>
            <p:ph type="body" orient="vert" idx="1"/>
          </p:nvPr>
        </p:nvSpPr>
        <p:spPr>
          <a:xfrm flipH="1">
            <a:off x="1374774" y="2142067"/>
            <a:ext cx="10131425" cy="3649133"/>
          </a:xfrm>
        </p:spPr>
        <p:txBody>
          <a:bodyPr vert="eaVert" rtlCol="1" anchor="t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 rtlCol="1"/>
          <a:lstStyle>
            <a:lvl1pPr algn="l" rtl="1">
              <a:defRPr/>
            </a:lvl1pPr>
          </a:lstStyle>
          <a:p>
            <a:fld id="{75AC5FE9-E09A-4DE2-A61F-F10BDE059D21}" type="datetime1">
              <a:rPr lang="he-IL" smtClean="0"/>
              <a:pPr/>
              <a:t>י"ג/אב/תשפ"ד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 rtlCol="1"/>
          <a:lstStyle>
            <a:lvl1pPr algn="l" rtl="1">
              <a:defRPr/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8" name="כותרת 1"/>
          <p:cNvSpPr>
            <a:spLocks noGrp="1"/>
          </p:cNvSpPr>
          <p:nvPr>
            <p:ph type="title"/>
          </p:nvPr>
        </p:nvSpPr>
        <p:spPr>
          <a:xfrm flipH="1">
            <a:off x="1374774" y="609600"/>
            <a:ext cx="10131425" cy="1456267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 flipH="1">
            <a:off x="1374773" y="609599"/>
            <a:ext cx="2158552" cy="5181601"/>
          </a:xfrm>
        </p:spPr>
        <p:txBody>
          <a:bodyPr vert="vert270"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אנכי 2"/>
          <p:cNvSpPr>
            <a:spLocks noGrp="1"/>
          </p:cNvSpPr>
          <p:nvPr>
            <p:ph type="body" orient="vert" idx="1"/>
          </p:nvPr>
        </p:nvSpPr>
        <p:spPr>
          <a:xfrm flipH="1">
            <a:off x="3674084" y="609600"/>
            <a:ext cx="7832116" cy="5181600"/>
          </a:xfrm>
        </p:spPr>
        <p:txBody>
          <a:bodyPr vert="vert270" rtlCol="1" anchor="t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 rtlCol="1"/>
          <a:lstStyle>
            <a:lvl1pPr algn="l" rtl="1">
              <a:defRPr/>
            </a:lvl1pPr>
          </a:lstStyle>
          <a:p>
            <a:fld id="{5D91D63C-A065-46A4-A489-E12452863227}" type="datetime1">
              <a:rPr lang="he-IL" smtClean="0"/>
              <a:pPr/>
              <a:t>י"ג/אב/תשפ"ד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 rtlCol="1"/>
          <a:lstStyle>
            <a:lvl1pPr algn="l" rtl="1">
              <a:defRPr/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374774" y="609600"/>
            <a:ext cx="10131425" cy="1456267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 flipH="1">
            <a:off x="1374774" y="2142067"/>
            <a:ext cx="10131425" cy="3649133"/>
          </a:xfrm>
        </p:spPr>
        <p:txBody>
          <a:bodyPr rtlCol="1" anchor="ctr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 rtlCol="1"/>
          <a:lstStyle>
            <a:lvl1pPr algn="l" rtl="1">
              <a:defRPr/>
            </a:lvl1pPr>
          </a:lstStyle>
          <a:p>
            <a:fld id="{DBCA8F0E-0138-41C6-BEA6-D02180C4EDA4}" type="datetime1">
              <a:rPr lang="he-IL" smtClean="0"/>
              <a:pPr/>
              <a:t>י"ג/אב/תשפ"ד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 rtlCol="1"/>
          <a:lstStyle>
            <a:lvl1pPr algn="l" rtl="1">
              <a:defRPr/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374773" y="3308581"/>
            <a:ext cx="10131427" cy="1468800"/>
          </a:xfrm>
        </p:spPr>
        <p:txBody>
          <a:bodyPr rtlCol="1" anchor="b"/>
          <a:lstStyle>
            <a:lvl1pPr algn="r" rtl="1">
              <a:defRPr sz="4000" b="0" cap="all"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1374773" y="4777381"/>
            <a:ext cx="10131428" cy="860400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2000" cap="all">
                <a:solidFill>
                  <a:schemeClr val="tx1"/>
                </a:solidFill>
              </a:defRPr>
            </a:lvl1pPr>
            <a:lvl2pPr marL="457200" indent="0" algn="r" rtl="1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 rtlCol="1"/>
          <a:lstStyle>
            <a:lvl1pPr algn="l" rtl="1">
              <a:defRPr/>
            </a:lvl1pPr>
          </a:lstStyle>
          <a:p>
            <a:fld id="{27D1410F-21B0-4128-A88F-771261265F61}" type="datetime1">
              <a:rPr lang="he-IL" smtClean="0"/>
              <a:pPr/>
              <a:t>י"ג/אב/תשפ"ד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 rtlCol="1"/>
          <a:lstStyle>
            <a:lvl1pPr algn="l" rtl="1">
              <a:defRPr/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374774" y="609600"/>
            <a:ext cx="10131425" cy="1456267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 flipH="1">
            <a:off x="6510864" y="2142067"/>
            <a:ext cx="4995334" cy="3649134"/>
          </a:xfrm>
        </p:spPr>
        <p:txBody>
          <a:bodyPr rtlCol="1">
            <a:normAutofit/>
          </a:bodyPr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 flipH="1">
            <a:off x="1374773" y="2142067"/>
            <a:ext cx="4995332" cy="3649133"/>
          </a:xfrm>
        </p:spPr>
        <p:txBody>
          <a:bodyPr rtlCol="1">
            <a:normAutofit/>
          </a:bodyPr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 rtlCol="1"/>
          <a:lstStyle>
            <a:lvl1pPr algn="l" rtl="1">
              <a:defRPr/>
            </a:lvl1pPr>
          </a:lstStyle>
          <a:p>
            <a:fld id="{62497CB5-5031-4BC7-A35D-871A7027A9E1}" type="datetime1">
              <a:rPr lang="he-IL" smtClean="0"/>
              <a:pPr/>
              <a:t>י"ג/אב/תשפ"ד</a:t>
            </a:fld>
            <a:endParaRPr lang="he-IL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 rtlCol="1"/>
          <a:lstStyle>
            <a:lvl1pPr algn="r" rtl="1">
              <a:defRPr/>
            </a:lvl1pPr>
          </a:lstStyle>
          <a:p>
            <a:pPr algn="l"/>
            <a:fld id="{D57F1E4F-1CFF-5643-939E-217C01CDF565}" type="slidenum">
              <a:rPr lang="he-IL" smtClean="0"/>
              <a:pPr algn="l"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374774" y="609600"/>
            <a:ext cx="10131425" cy="1456267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6509276" y="2218267"/>
            <a:ext cx="4709054" cy="576262"/>
          </a:xfrm>
        </p:spPr>
        <p:txBody>
          <a:bodyPr rtlCol="1" anchor="b">
            <a:noAutofit/>
          </a:bodyPr>
          <a:lstStyle>
            <a:lvl1pPr marL="0" indent="0" algn="r" rtl="1">
              <a:buNone/>
              <a:defRPr sz="2800" b="0"/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 flipH="1">
            <a:off x="6509276" y="2870201"/>
            <a:ext cx="4996923" cy="2920998"/>
          </a:xfrm>
        </p:spPr>
        <p:txBody>
          <a:bodyPr rtlCol="1" anchor="t">
            <a:normAutofit/>
          </a:bodyPr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 flipH="1">
            <a:off x="1373184" y="2226734"/>
            <a:ext cx="4722813" cy="576262"/>
          </a:xfrm>
        </p:spPr>
        <p:txBody>
          <a:bodyPr rtlCol="1" anchor="b">
            <a:noAutofit/>
          </a:bodyPr>
          <a:lstStyle>
            <a:lvl1pPr marL="0" indent="0" algn="r" rtl="1">
              <a:buNone/>
              <a:defRPr sz="2800" b="0"/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 flipH="1">
            <a:off x="1373183" y="2870201"/>
            <a:ext cx="4995334" cy="2920998"/>
          </a:xfrm>
        </p:spPr>
        <p:txBody>
          <a:bodyPr rtlCol="1" anchor="t">
            <a:normAutofit/>
          </a:bodyPr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 rtlCol="1"/>
          <a:lstStyle>
            <a:lvl1pPr algn="l" rtl="1">
              <a:defRPr/>
            </a:lvl1pPr>
          </a:lstStyle>
          <a:p>
            <a:fld id="{178E8CA9-BBEA-41A3-AC96-D560EBE11E53}" type="datetime1">
              <a:rPr lang="he-IL" smtClean="0"/>
              <a:pPr/>
              <a:t>י"ג/אב/תשפ"ד</a:t>
            </a:fld>
            <a:endParaRPr lang="he-IL" dirty="0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 rtlCol="1"/>
          <a:lstStyle>
            <a:lvl1pPr algn="l" rtl="1">
              <a:defRPr/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374774" y="609600"/>
            <a:ext cx="10131425" cy="1456267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 rtlCol="1"/>
          <a:lstStyle>
            <a:lvl1pPr algn="l" rtl="1">
              <a:defRPr/>
            </a:lvl1pPr>
          </a:lstStyle>
          <a:p>
            <a:fld id="{6EB26CAF-E9B9-4754-8FF8-A458D296165C}" type="datetime1">
              <a:rPr lang="he-IL" smtClean="0"/>
              <a:pPr/>
              <a:t>י"ג/אב/תשפ"ד</a:t>
            </a:fld>
            <a:endParaRPr lang="he-IL" dirty="0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 rtlCol="1"/>
          <a:lstStyle>
            <a:lvl1pPr algn="l" rtl="1">
              <a:defRPr/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 rtlCol="1"/>
          <a:lstStyle>
            <a:lvl1pPr algn="l" rtl="1">
              <a:defRPr/>
            </a:lvl1pPr>
          </a:lstStyle>
          <a:p>
            <a:fld id="{BFD2AE63-47D7-4DC6-B1F2-C54B8AEAB55D}" type="datetime1">
              <a:rPr lang="he-IL" smtClean="0"/>
              <a:pPr/>
              <a:t>י"ג/אב/תשפ"ד</a:t>
            </a:fld>
            <a:endParaRPr lang="he-IL" dirty="0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 rtlCol="1"/>
          <a:lstStyle>
            <a:lvl1pPr algn="l" rtl="1">
              <a:defRPr/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7825315" y="2074333"/>
            <a:ext cx="3680885" cy="1371600"/>
          </a:xfrm>
        </p:spPr>
        <p:txBody>
          <a:bodyPr rtlCol="1" anchor="b">
            <a:normAutofit/>
          </a:bodyPr>
          <a:lstStyle>
            <a:lvl1pPr algn="r" rtl="1">
              <a:defRPr sz="2400" b="0"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 flipH="1">
            <a:off x="1374773" y="609601"/>
            <a:ext cx="6169026" cy="5181600"/>
          </a:xfrm>
        </p:spPr>
        <p:txBody>
          <a:bodyPr rtlCol="1" anchor="ctr">
            <a:normAutofit/>
          </a:bodyPr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 flipH="1">
            <a:off x="7825315" y="3445933"/>
            <a:ext cx="3680885" cy="1828800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600"/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 rtlCol="1"/>
          <a:lstStyle>
            <a:lvl1pPr algn="l" rtl="1">
              <a:defRPr/>
            </a:lvl1pPr>
          </a:lstStyle>
          <a:p>
            <a:fld id="{C6F749A6-D324-4330-98EF-8BB69B9763FC}" type="datetime1">
              <a:rPr lang="he-IL" smtClean="0"/>
              <a:pPr/>
              <a:t>י"ג/אב/תשפ"ד</a:t>
            </a:fld>
            <a:endParaRPr lang="he-IL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 rtlCol="1"/>
          <a:lstStyle>
            <a:lvl1pPr algn="r" rtl="1">
              <a:defRPr/>
            </a:lvl1pPr>
          </a:lstStyle>
          <a:p>
            <a:pPr algn="l"/>
            <a:fld id="{D57F1E4F-1CFF-5643-939E-217C01CDF565}" type="slidenum">
              <a:rPr lang="he-IL" smtClean="0"/>
              <a:pPr algn="l"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8825" cy="6856214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5341547" y="1600200"/>
            <a:ext cx="6164653" cy="1371600"/>
          </a:xfrm>
        </p:spPr>
        <p:txBody>
          <a:bodyPr rtlCol="1" anchor="b">
            <a:normAutofit/>
          </a:bodyPr>
          <a:lstStyle>
            <a:lvl1pPr algn="r" rtl="1">
              <a:defRPr sz="2800" b="0"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14" name="מציין מיקום של תמונה 2"/>
          <p:cNvSpPr>
            <a:spLocks noGrp="1" noChangeAspect="1"/>
          </p:cNvSpPr>
          <p:nvPr>
            <p:ph type="pic" idx="1"/>
          </p:nvPr>
        </p:nvSpPr>
        <p:spPr>
          <a:xfrm flipH="1">
            <a:off x="137477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1" anchor="t">
            <a:normAutofit/>
          </a:bodyPr>
          <a:lstStyle>
            <a:lvl1pPr marL="0" indent="0" algn="ctr" rtl="1">
              <a:buNone/>
              <a:defRPr sz="1600"/>
            </a:lvl1pPr>
            <a:lvl2pPr marL="457200" indent="0" algn="r" rtl="1">
              <a:buNone/>
              <a:defRPr sz="1600"/>
            </a:lvl2pPr>
            <a:lvl3pPr marL="914400" indent="0" algn="r" rtl="1">
              <a:buNone/>
              <a:defRPr sz="1600"/>
            </a:lvl3pPr>
            <a:lvl4pPr marL="1371600" indent="0" algn="r" rtl="1">
              <a:buNone/>
              <a:defRPr sz="1600"/>
            </a:lvl4pPr>
            <a:lvl5pPr marL="1828800" indent="0" algn="r" rtl="1">
              <a:buNone/>
              <a:defRPr sz="1600"/>
            </a:lvl5pPr>
            <a:lvl6pPr marL="2286000" indent="0" algn="r" rtl="1">
              <a:buNone/>
              <a:defRPr sz="1600"/>
            </a:lvl6pPr>
            <a:lvl7pPr marL="2743200" indent="0" algn="r" rtl="1">
              <a:buNone/>
              <a:defRPr sz="1600"/>
            </a:lvl7pPr>
            <a:lvl8pPr marL="3200400" indent="0" algn="r" rtl="1">
              <a:buNone/>
              <a:defRPr sz="1600"/>
            </a:lvl8pPr>
            <a:lvl9pPr marL="3657600" indent="0" algn="r" rtl="1">
              <a:buNone/>
              <a:defRPr sz="1600"/>
            </a:lvl9pPr>
          </a:lstStyle>
          <a:p>
            <a:pPr rtl="1"/>
            <a:r>
              <a:rPr lang="he-IL" noProof="0"/>
              <a:t>לחץ על הסמל כדי להוסיף תמונה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 flipH="1">
            <a:off x="5341547" y="2971800"/>
            <a:ext cx="6164653" cy="1828800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800"/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2002140" y="5870575"/>
            <a:ext cx="1600200" cy="377825"/>
          </a:xfrm>
        </p:spPr>
        <p:txBody>
          <a:bodyPr rtlCol="1"/>
          <a:lstStyle>
            <a:lvl1pPr algn="l" rtl="1">
              <a:defRPr/>
            </a:lvl1pPr>
          </a:lstStyle>
          <a:p>
            <a:fld id="{2885CA17-65AC-4E4B-BD45-0FD703D43E19}" type="datetime1">
              <a:rPr lang="he-IL" smtClean="0"/>
              <a:pPr/>
              <a:t>י"ג/אב/תשפ"ד</a:t>
            </a:fld>
            <a:endParaRPr lang="he-IL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3678541" y="5870575"/>
            <a:ext cx="7827659" cy="3778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he-IL" noProof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1374773" y="5870575"/>
            <a:ext cx="551167" cy="377825"/>
          </a:xfrm>
        </p:spPr>
        <p:txBody>
          <a:bodyPr rtlCol="1"/>
          <a:lstStyle>
            <a:lvl1pPr algn="l" rtl="1">
              <a:defRPr/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 flipH="1">
            <a:off x="1374774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1" anchor="ctr">
            <a:normAutofit/>
          </a:bodyPr>
          <a:lstStyle/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1374774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 flipH="1">
            <a:off x="200214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 rtl="1">
              <a:defRPr sz="1000" b="0" i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42C77800-381F-4F6A-AEA8-B6505482FF1E}" type="datetime1">
              <a:rPr lang="he-IL" smtClean="0"/>
              <a:pPr/>
              <a:t>י"ג/אב/תשפ"ד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 flipH="1">
            <a:off x="3678541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 rtl="1">
              <a:defRPr sz="1000" b="0" i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 flipH="1">
            <a:off x="1374773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 rtl="1">
              <a:defRPr sz="1000" b="0" i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57F1E4F-1CFF-5643-939E-217C01CDF565}" type="slidenum">
              <a:rPr lang="he-IL" smtClean="0"/>
              <a:pPr/>
              <a:t>‹#›</a:t>
            </a:fld>
            <a:endParaRPr lang="he-IL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r" defTabSz="457200" rtl="1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algn="r" rtl="1" eaLnBrk="1" hangingPunct="1">
        <a:defRPr>
          <a:solidFill>
            <a:schemeClr val="tx2"/>
          </a:solidFill>
        </a:defRPr>
      </a:lvl2pPr>
      <a:lvl3pPr algn="r" rtl="1" eaLnBrk="1" hangingPunct="1">
        <a:defRPr>
          <a:solidFill>
            <a:schemeClr val="tx2"/>
          </a:solidFill>
        </a:defRPr>
      </a:lvl3pPr>
      <a:lvl4pPr algn="r" rtl="1" eaLnBrk="1" hangingPunct="1">
        <a:defRPr>
          <a:solidFill>
            <a:schemeClr val="tx2"/>
          </a:solidFill>
        </a:defRPr>
      </a:lvl4pPr>
      <a:lvl5pPr algn="r" rtl="1" eaLnBrk="1" hangingPunct="1">
        <a:defRPr>
          <a:solidFill>
            <a:schemeClr val="tx2"/>
          </a:solidFill>
        </a:defRPr>
      </a:lvl5pPr>
      <a:lvl6pPr algn="r" rtl="1" eaLnBrk="1" hangingPunct="1">
        <a:defRPr>
          <a:solidFill>
            <a:schemeClr val="tx2"/>
          </a:solidFill>
        </a:defRPr>
      </a:lvl6pPr>
      <a:lvl7pPr algn="r" rtl="1" eaLnBrk="1" hangingPunct="1">
        <a:defRPr>
          <a:solidFill>
            <a:schemeClr val="tx2"/>
          </a:solidFill>
        </a:defRPr>
      </a:lvl7pPr>
      <a:lvl8pPr algn="r" rtl="1" eaLnBrk="1" hangingPunct="1">
        <a:defRPr>
          <a:solidFill>
            <a:schemeClr val="tx2"/>
          </a:solidFill>
        </a:defRPr>
      </a:lvl8pPr>
      <a:lvl9pPr algn="r" rtl="1" eaLnBrk="1" hangingPunct="1">
        <a:defRPr>
          <a:solidFill>
            <a:schemeClr val="tx2"/>
          </a:solidFill>
        </a:defRPr>
      </a:lvl9pPr>
    </p:titleStyle>
    <p:bodyStyle>
      <a:lvl1pPr marL="285750" indent="-28575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742950" indent="-28575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200150" indent="-28575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543050" indent="-17145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00250" indent="-17145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pypi.org/project/ImageHash/" TargetMode="External"/><Relationship Id="rId3" Type="http://schemas.openxmlformats.org/officeDocument/2006/relationships/hyperlink" Target="https://pyimagesearch.com/2020/06/22/turning-any-cnn-image-classifier-into-an-object-detector-with-keras-tensorflow-and-opencv/" TargetMode="External"/><Relationship Id="rId7" Type="http://schemas.openxmlformats.org/officeDocument/2006/relationships/hyperlink" Target="https://github.com/JohannesBuchner/imagehash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opencv.org/4.x/d4/dc6/tutorial_py_template_matching.html" TargetMode="External"/><Relationship Id="rId5" Type="http://schemas.openxmlformats.org/officeDocument/2006/relationships/hyperlink" Target="https://keras.io/guides/keras_cv/object_detection_keras_cv/#train-a-custom-object-detection-model" TargetMode="External"/><Relationship Id="rId4" Type="http://schemas.openxmlformats.org/officeDocument/2006/relationships/hyperlink" Target="https://pyimagesearch.com/2017/11/27/image-hashing-opencv-pytho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מלבן 88">
            <a:extLst>
              <a:ext uri="{FF2B5EF4-FFF2-40B4-BE49-F238E27FC236}">
                <a16:creationId xmlns:a16="http://schemas.microsoft.com/office/drawing/2014/main" id="{3D1E5586-8BB5-40F6-96C3-2E87DD7CE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263E3F80-D945-4490-916D-6384E6895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1993804" y="1354668"/>
            <a:ext cx="8204391" cy="2346475"/>
          </a:xfrm>
        </p:spPr>
        <p:txBody>
          <a:bodyPr rtlCol="1">
            <a:normAutofit/>
          </a:bodyPr>
          <a:lstStyle/>
          <a:p>
            <a:pPr algn="ctr"/>
            <a:r>
              <a:rPr lang="he-IL" sz="6000" b="1" cap="none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זיהוי אותיות בקלף מזוזה, תפילין ומגילה</a:t>
            </a:r>
          </a:p>
        </p:txBody>
      </p:sp>
      <p:cxnSp>
        <p:nvCxnSpPr>
          <p:cNvPr id="91" name="מחבר ישר 90">
            <a:extLst>
              <a:ext uri="{FF2B5EF4-FFF2-40B4-BE49-F238E27FC236}">
                <a16:creationId xmlns:a16="http://schemas.microsoft.com/office/drawing/2014/main" id="{8A832D40-B9E2-4CE7-9E0A-B35591EA2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ChangeAspect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845628" y="3810000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616351BD-4BE1-47AD-8B65-1472A3BE63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259775" y="5617030"/>
            <a:ext cx="7197726" cy="1240970"/>
          </a:xfrm>
        </p:spPr>
        <p:txBody>
          <a:bodyPr rtlCol="1">
            <a:normAutofit/>
          </a:bodyPr>
          <a:lstStyle/>
          <a:p>
            <a:pPr rtl="1"/>
            <a:r>
              <a:rPr lang="he-IL" sz="24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שם </a:t>
            </a:r>
            <a:r>
              <a:rPr lang="he-IL" sz="2400" b="1" dirty="0">
                <a:solidFill>
                  <a:schemeClr val="accent1"/>
                </a:solidFill>
              </a:rPr>
              <a:t>הסטודנטית: הודיה </a:t>
            </a:r>
            <a:r>
              <a:rPr lang="he-IL" sz="2400" b="1" dirty="0" err="1">
                <a:solidFill>
                  <a:schemeClr val="accent1"/>
                </a:solidFill>
              </a:rPr>
              <a:t>מושייב</a:t>
            </a:r>
            <a:endParaRPr lang="he-IL" sz="2400" b="1" dirty="0">
              <a:solidFill>
                <a:schemeClr val="accent1"/>
              </a:solidFill>
            </a:endParaRPr>
          </a:p>
          <a:p>
            <a:pPr rtl="1"/>
            <a:r>
              <a:rPr lang="he-IL" sz="24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שם המנחה: יוסף </a:t>
            </a:r>
            <a:r>
              <a:rPr lang="he-IL" sz="2400" b="1" dirty="0" err="1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סולביץ</a:t>
            </a:r>
            <a:r>
              <a:rPr lang="he-IL" sz="2400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2803136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4774" y="609600"/>
            <a:ext cx="10131425" cy="1456267"/>
          </a:xfrm>
        </p:spPr>
        <p:txBody>
          <a:bodyPr rtlCol="1" anchor="ctr">
            <a:normAutofit/>
          </a:bodyPr>
          <a:lstStyle/>
          <a:p>
            <a:pPr algn="l" rtl="1"/>
            <a:r>
              <a:rPr lang="en-US" b="1" cap="none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Image hash:</a:t>
            </a:r>
            <a:endParaRPr lang="he-IL" b="1" cap="none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aphicFrame>
        <p:nvGraphicFramePr>
          <p:cNvPr id="3" name="טבלה 2">
            <a:extLst>
              <a:ext uri="{FF2B5EF4-FFF2-40B4-BE49-F238E27FC236}">
                <a16:creationId xmlns:a16="http://schemas.microsoft.com/office/drawing/2014/main" id="{1AA9D051-28C0-BDAE-88D6-B99DE9C143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878360"/>
              </p:ext>
            </p:extLst>
          </p:nvPr>
        </p:nvGraphicFramePr>
        <p:xfrm>
          <a:off x="1374774" y="2158465"/>
          <a:ext cx="9346444" cy="3397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3222">
                  <a:extLst>
                    <a:ext uri="{9D8B030D-6E8A-4147-A177-3AD203B41FA5}">
                      <a16:colId xmlns:a16="http://schemas.microsoft.com/office/drawing/2014/main" val="1814072232"/>
                    </a:ext>
                  </a:extLst>
                </a:gridCol>
                <a:gridCol w="4673222">
                  <a:extLst>
                    <a:ext uri="{9D8B030D-6E8A-4147-A177-3AD203B41FA5}">
                      <a16:colId xmlns:a16="http://schemas.microsoft.com/office/drawing/2014/main" val="1464596347"/>
                    </a:ext>
                  </a:extLst>
                </a:gridCol>
              </a:tblGrid>
              <a:tr h="1698692">
                <a:tc>
                  <a:txBody>
                    <a:bodyPr/>
                    <a:lstStyle/>
                    <a:p>
                      <a:pPr algn="ctr" rtl="1"/>
                      <a:r>
                        <a:rPr lang="he-IL" sz="3200" dirty="0"/>
                        <a:t>השוואה של כל </a:t>
                      </a:r>
                      <a:r>
                        <a:rPr lang="en-US" sz="3200" dirty="0"/>
                        <a:t>Template</a:t>
                      </a:r>
                      <a:r>
                        <a:rPr lang="he-IL" sz="3200" dirty="0"/>
                        <a:t> עם אות אחת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3200" dirty="0"/>
                        <a:t>השוואה של כל </a:t>
                      </a:r>
                      <a:r>
                        <a:rPr lang="en-US" sz="3200" dirty="0"/>
                        <a:t>Template</a:t>
                      </a:r>
                      <a:r>
                        <a:rPr lang="he-IL" sz="3200" dirty="0"/>
                        <a:t> עם כל האותיות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709826"/>
                  </a:ext>
                </a:extLst>
              </a:tr>
              <a:tr h="1698692">
                <a:tc>
                  <a:txBody>
                    <a:bodyPr/>
                    <a:lstStyle/>
                    <a:p>
                      <a:pPr algn="ctr" rtl="1"/>
                      <a:r>
                        <a:rPr lang="he-IL" sz="3200" dirty="0"/>
                        <a:t>84.85%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3200" dirty="0"/>
                        <a:t>90.04%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5177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2715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4774" y="609600"/>
            <a:ext cx="10131425" cy="1456267"/>
          </a:xfrm>
        </p:spPr>
        <p:txBody>
          <a:bodyPr rtlCol="1" anchor="ctr">
            <a:normAutofit/>
          </a:bodyPr>
          <a:lstStyle/>
          <a:p>
            <a:pPr algn="l" rtl="1"/>
            <a:r>
              <a:rPr lang="en-US" b="1" cap="none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CNN:</a:t>
            </a:r>
            <a:endParaRPr lang="he-IL" b="1" cap="none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4102" name="Picture 6" descr="A Comprehensive Guide: What are Convolutional Neural Networks">
            <a:extLst>
              <a:ext uri="{FF2B5EF4-FFF2-40B4-BE49-F238E27FC236}">
                <a16:creationId xmlns:a16="http://schemas.microsoft.com/office/drawing/2014/main" id="{9A54944C-74E2-0D5D-F709-B4C883043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660" y="1714500"/>
            <a:ext cx="901667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789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4774" y="609600"/>
            <a:ext cx="10131425" cy="1456267"/>
          </a:xfrm>
        </p:spPr>
        <p:txBody>
          <a:bodyPr rtlCol="1" anchor="ctr">
            <a:normAutofit/>
          </a:bodyPr>
          <a:lstStyle/>
          <a:p>
            <a:pPr algn="l" rtl="1"/>
            <a:r>
              <a:rPr lang="en-US" b="1" cap="none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CNN:</a:t>
            </a:r>
            <a:endParaRPr lang="he-IL" b="1" cap="none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aphicFrame>
        <p:nvGraphicFramePr>
          <p:cNvPr id="3" name="טבלה 2">
            <a:extLst>
              <a:ext uri="{FF2B5EF4-FFF2-40B4-BE49-F238E27FC236}">
                <a16:creationId xmlns:a16="http://schemas.microsoft.com/office/drawing/2014/main" id="{B8332481-5C9A-CF6D-93F8-04879FAAC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611816"/>
              </p:ext>
            </p:extLst>
          </p:nvPr>
        </p:nvGraphicFramePr>
        <p:xfrm>
          <a:off x="1374774" y="2158465"/>
          <a:ext cx="9346444" cy="3397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6611">
                  <a:extLst>
                    <a:ext uri="{9D8B030D-6E8A-4147-A177-3AD203B41FA5}">
                      <a16:colId xmlns:a16="http://schemas.microsoft.com/office/drawing/2014/main" val="1814072232"/>
                    </a:ext>
                  </a:extLst>
                </a:gridCol>
                <a:gridCol w="2336611">
                  <a:extLst>
                    <a:ext uri="{9D8B030D-6E8A-4147-A177-3AD203B41FA5}">
                      <a16:colId xmlns:a16="http://schemas.microsoft.com/office/drawing/2014/main" val="1464596347"/>
                    </a:ext>
                  </a:extLst>
                </a:gridCol>
                <a:gridCol w="2336611">
                  <a:extLst>
                    <a:ext uri="{9D8B030D-6E8A-4147-A177-3AD203B41FA5}">
                      <a16:colId xmlns:a16="http://schemas.microsoft.com/office/drawing/2014/main" val="2574157820"/>
                    </a:ext>
                  </a:extLst>
                </a:gridCol>
                <a:gridCol w="2336611">
                  <a:extLst>
                    <a:ext uri="{9D8B030D-6E8A-4147-A177-3AD203B41FA5}">
                      <a16:colId xmlns:a16="http://schemas.microsoft.com/office/drawing/2014/main" val="1457916494"/>
                    </a:ext>
                  </a:extLst>
                </a:gridCol>
              </a:tblGrid>
              <a:tr h="1698692">
                <a:tc>
                  <a:txBody>
                    <a:bodyPr/>
                    <a:lstStyle/>
                    <a:p>
                      <a:pPr algn="ctr" rtl="1"/>
                      <a:r>
                        <a:rPr lang="en-US" sz="3200" dirty="0"/>
                        <a:t>Accuracy</a:t>
                      </a:r>
                      <a:endParaRPr lang="he-IL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3200" dirty="0"/>
                        <a:t>Precision</a:t>
                      </a:r>
                      <a:endParaRPr lang="he-IL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3200" dirty="0"/>
                        <a:t>Recall</a:t>
                      </a:r>
                      <a:endParaRPr lang="he-IL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3200" dirty="0"/>
                        <a:t>F1-Score</a:t>
                      </a:r>
                      <a:endParaRPr lang="he-IL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709826"/>
                  </a:ext>
                </a:extLst>
              </a:tr>
              <a:tr h="1698692">
                <a:tc>
                  <a:txBody>
                    <a:bodyPr/>
                    <a:lstStyle/>
                    <a:p>
                      <a:pPr algn="ctr" rtl="1"/>
                      <a:r>
                        <a:rPr lang="he-IL" sz="3200" dirty="0"/>
                        <a:t>90.04%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3200" dirty="0"/>
                        <a:t>0.9063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3200" dirty="0"/>
                        <a:t>0.9004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3200" dirty="0"/>
                        <a:t>0.8992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5177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8429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4774" y="609600"/>
            <a:ext cx="10131425" cy="1456267"/>
          </a:xfrm>
        </p:spPr>
        <p:txBody>
          <a:bodyPr rtlCol="1" anchor="ctr">
            <a:normAutofit/>
          </a:bodyPr>
          <a:lstStyle/>
          <a:p>
            <a:pPr algn="l" rtl="1"/>
            <a:r>
              <a:rPr lang="en-US" b="1" cap="none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CNN – Data Augmentation:</a:t>
            </a:r>
            <a:endParaRPr lang="he-IL" b="1" cap="none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007D224E-E23A-434A-C283-1438F3727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929" y="1699202"/>
            <a:ext cx="7616141" cy="515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373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טבלה 2">
            <a:extLst>
              <a:ext uri="{FF2B5EF4-FFF2-40B4-BE49-F238E27FC236}">
                <a16:creationId xmlns:a16="http://schemas.microsoft.com/office/drawing/2014/main" id="{B8332481-5C9A-CF6D-93F8-04879FAAC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647507"/>
              </p:ext>
            </p:extLst>
          </p:nvPr>
        </p:nvGraphicFramePr>
        <p:xfrm>
          <a:off x="1374774" y="2158465"/>
          <a:ext cx="9346449" cy="3397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5207">
                  <a:extLst>
                    <a:ext uri="{9D8B030D-6E8A-4147-A177-3AD203B41FA5}">
                      <a16:colId xmlns:a16="http://schemas.microsoft.com/office/drawing/2014/main" val="1814072232"/>
                    </a:ext>
                  </a:extLst>
                </a:gridCol>
                <a:gridCol w="1335207">
                  <a:extLst>
                    <a:ext uri="{9D8B030D-6E8A-4147-A177-3AD203B41FA5}">
                      <a16:colId xmlns:a16="http://schemas.microsoft.com/office/drawing/2014/main" val="1464596347"/>
                    </a:ext>
                  </a:extLst>
                </a:gridCol>
                <a:gridCol w="1335207">
                  <a:extLst>
                    <a:ext uri="{9D8B030D-6E8A-4147-A177-3AD203B41FA5}">
                      <a16:colId xmlns:a16="http://schemas.microsoft.com/office/drawing/2014/main" val="2574157820"/>
                    </a:ext>
                  </a:extLst>
                </a:gridCol>
                <a:gridCol w="1335207">
                  <a:extLst>
                    <a:ext uri="{9D8B030D-6E8A-4147-A177-3AD203B41FA5}">
                      <a16:colId xmlns:a16="http://schemas.microsoft.com/office/drawing/2014/main" val="1457916494"/>
                    </a:ext>
                  </a:extLst>
                </a:gridCol>
                <a:gridCol w="1113948">
                  <a:extLst>
                    <a:ext uri="{9D8B030D-6E8A-4147-A177-3AD203B41FA5}">
                      <a16:colId xmlns:a16="http://schemas.microsoft.com/office/drawing/2014/main" val="4262509211"/>
                    </a:ext>
                  </a:extLst>
                </a:gridCol>
                <a:gridCol w="1556466">
                  <a:extLst>
                    <a:ext uri="{9D8B030D-6E8A-4147-A177-3AD203B41FA5}">
                      <a16:colId xmlns:a16="http://schemas.microsoft.com/office/drawing/2014/main" val="811255544"/>
                    </a:ext>
                  </a:extLst>
                </a:gridCol>
                <a:gridCol w="1335207">
                  <a:extLst>
                    <a:ext uri="{9D8B030D-6E8A-4147-A177-3AD203B41FA5}">
                      <a16:colId xmlns:a16="http://schemas.microsoft.com/office/drawing/2014/main" val="3235869639"/>
                    </a:ext>
                  </a:extLst>
                </a:gridCol>
              </a:tblGrid>
              <a:tr h="1698692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Rotation range</a:t>
                      </a:r>
                      <a:endParaRPr lang="he-IL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High shift range</a:t>
                      </a:r>
                      <a:endParaRPr lang="he-IL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Width shift range</a:t>
                      </a:r>
                      <a:endParaRPr lang="he-IL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Shear range</a:t>
                      </a:r>
                      <a:endParaRPr lang="he-IL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Zoom range</a:t>
                      </a:r>
                      <a:endParaRPr lang="he-IL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Horizontal flip</a:t>
                      </a:r>
                      <a:endParaRPr lang="he-IL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Fill mode</a:t>
                      </a:r>
                      <a:endParaRPr lang="he-IL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709826"/>
                  </a:ext>
                </a:extLst>
              </a:tr>
              <a:tr h="1698692">
                <a:tc>
                  <a:txBody>
                    <a:bodyPr/>
                    <a:lstStyle/>
                    <a:p>
                      <a:pPr algn="ctr" rtl="1"/>
                      <a:r>
                        <a:rPr lang="he-IL" sz="24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400" dirty="0"/>
                        <a:t>0.1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0.1</a:t>
                      </a:r>
                      <a:endParaRPr lang="he-IL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400" dirty="0"/>
                        <a:t>0.1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0.1</a:t>
                      </a:r>
                      <a:endParaRPr lang="he-IL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False</a:t>
                      </a:r>
                      <a:endParaRPr lang="he-IL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nearest</a:t>
                      </a:r>
                      <a:endParaRPr lang="he-IL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5177829"/>
                  </a:ext>
                </a:extLst>
              </a:tr>
            </a:tbl>
          </a:graphicData>
        </a:graphic>
      </p:graphicFrame>
      <p:sp>
        <p:nvSpPr>
          <p:cNvPr id="8" name="כותרת 1">
            <a:extLst>
              <a:ext uri="{FF2B5EF4-FFF2-40B4-BE49-F238E27FC236}">
                <a16:creationId xmlns:a16="http://schemas.microsoft.com/office/drawing/2014/main" id="{45576A0F-9B62-3BE8-CBEA-367C0305E759}"/>
              </a:ext>
            </a:extLst>
          </p:cNvPr>
          <p:cNvSpPr txBox="1">
            <a:spLocks/>
          </p:cNvSpPr>
          <p:nvPr/>
        </p:nvSpPr>
        <p:spPr>
          <a:xfrm>
            <a:off x="1527174" y="7620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1" anchor="ctr">
            <a:normAutofit/>
          </a:bodyPr>
          <a:lstStyle>
            <a:lvl1pPr algn="r" defTabSz="457200" rtl="1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 eaLnBrk="1" hangingPunct="1">
              <a:defRPr>
                <a:solidFill>
                  <a:schemeClr val="tx2"/>
                </a:solidFill>
              </a:defRPr>
            </a:lvl2pPr>
            <a:lvl3pPr algn="r" rtl="1" eaLnBrk="1" hangingPunct="1">
              <a:defRPr>
                <a:solidFill>
                  <a:schemeClr val="tx2"/>
                </a:solidFill>
              </a:defRPr>
            </a:lvl3pPr>
            <a:lvl4pPr algn="r" rtl="1" eaLnBrk="1" hangingPunct="1">
              <a:defRPr>
                <a:solidFill>
                  <a:schemeClr val="tx2"/>
                </a:solidFill>
              </a:defRPr>
            </a:lvl4pPr>
            <a:lvl5pPr algn="r" rtl="1" eaLnBrk="1" hangingPunct="1">
              <a:defRPr>
                <a:solidFill>
                  <a:schemeClr val="tx2"/>
                </a:solidFill>
              </a:defRPr>
            </a:lvl5pPr>
            <a:lvl6pPr algn="r" rtl="1" eaLnBrk="1" hangingPunct="1">
              <a:defRPr>
                <a:solidFill>
                  <a:schemeClr val="tx2"/>
                </a:solidFill>
              </a:defRPr>
            </a:lvl6pPr>
            <a:lvl7pPr algn="r" rtl="1" eaLnBrk="1" hangingPunct="1">
              <a:defRPr>
                <a:solidFill>
                  <a:schemeClr val="tx2"/>
                </a:solidFill>
              </a:defRPr>
            </a:lvl7pPr>
            <a:lvl8pPr algn="r" rtl="1" eaLnBrk="1" hangingPunct="1">
              <a:defRPr>
                <a:solidFill>
                  <a:schemeClr val="tx2"/>
                </a:solidFill>
              </a:defRPr>
            </a:lvl8pPr>
            <a:lvl9pPr algn="r"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cap="none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CNN – Data Augmentation:</a:t>
            </a:r>
            <a:endParaRPr lang="he-IL" b="1" cap="none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1177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טבלה 2">
            <a:extLst>
              <a:ext uri="{FF2B5EF4-FFF2-40B4-BE49-F238E27FC236}">
                <a16:creationId xmlns:a16="http://schemas.microsoft.com/office/drawing/2014/main" id="{B8332481-5C9A-CF6D-93F8-04879FAAC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792198"/>
              </p:ext>
            </p:extLst>
          </p:nvPr>
        </p:nvGraphicFramePr>
        <p:xfrm>
          <a:off x="1374774" y="2158465"/>
          <a:ext cx="9346444" cy="3397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6611">
                  <a:extLst>
                    <a:ext uri="{9D8B030D-6E8A-4147-A177-3AD203B41FA5}">
                      <a16:colId xmlns:a16="http://schemas.microsoft.com/office/drawing/2014/main" val="1814072232"/>
                    </a:ext>
                  </a:extLst>
                </a:gridCol>
                <a:gridCol w="2336611">
                  <a:extLst>
                    <a:ext uri="{9D8B030D-6E8A-4147-A177-3AD203B41FA5}">
                      <a16:colId xmlns:a16="http://schemas.microsoft.com/office/drawing/2014/main" val="1464596347"/>
                    </a:ext>
                  </a:extLst>
                </a:gridCol>
                <a:gridCol w="2336611">
                  <a:extLst>
                    <a:ext uri="{9D8B030D-6E8A-4147-A177-3AD203B41FA5}">
                      <a16:colId xmlns:a16="http://schemas.microsoft.com/office/drawing/2014/main" val="2574157820"/>
                    </a:ext>
                  </a:extLst>
                </a:gridCol>
                <a:gridCol w="2336611">
                  <a:extLst>
                    <a:ext uri="{9D8B030D-6E8A-4147-A177-3AD203B41FA5}">
                      <a16:colId xmlns:a16="http://schemas.microsoft.com/office/drawing/2014/main" val="1457916494"/>
                    </a:ext>
                  </a:extLst>
                </a:gridCol>
              </a:tblGrid>
              <a:tr h="1698692">
                <a:tc>
                  <a:txBody>
                    <a:bodyPr/>
                    <a:lstStyle/>
                    <a:p>
                      <a:pPr algn="ctr" rtl="1"/>
                      <a:r>
                        <a:rPr lang="en-US" sz="3200" dirty="0"/>
                        <a:t>Accuracy</a:t>
                      </a:r>
                      <a:endParaRPr lang="he-IL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3200" dirty="0"/>
                        <a:t>Precision</a:t>
                      </a:r>
                      <a:endParaRPr lang="he-IL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3200" dirty="0"/>
                        <a:t>Recall</a:t>
                      </a:r>
                      <a:endParaRPr lang="he-IL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3200" dirty="0"/>
                        <a:t>F1-Score</a:t>
                      </a:r>
                      <a:endParaRPr lang="he-IL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709826"/>
                  </a:ext>
                </a:extLst>
              </a:tr>
              <a:tr h="1698692">
                <a:tc>
                  <a:txBody>
                    <a:bodyPr/>
                    <a:lstStyle/>
                    <a:p>
                      <a:pPr algn="ctr" rtl="1"/>
                      <a:r>
                        <a:rPr lang="he-IL" sz="3200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97.9%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3200" dirty="0"/>
                        <a:t>0.9763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3200" dirty="0"/>
                        <a:t>0.9790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3200" dirty="0"/>
                        <a:t>0.9743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5177829"/>
                  </a:ext>
                </a:extLst>
              </a:tr>
            </a:tbl>
          </a:graphicData>
        </a:graphic>
      </p:graphicFrame>
      <p:sp>
        <p:nvSpPr>
          <p:cNvPr id="6" name="כותרת 1">
            <a:extLst>
              <a:ext uri="{FF2B5EF4-FFF2-40B4-BE49-F238E27FC236}">
                <a16:creationId xmlns:a16="http://schemas.microsoft.com/office/drawing/2014/main" id="{F0632139-B006-63E1-B53D-B86A3A27E45B}"/>
              </a:ext>
            </a:extLst>
          </p:cNvPr>
          <p:cNvSpPr txBox="1">
            <a:spLocks/>
          </p:cNvSpPr>
          <p:nvPr/>
        </p:nvSpPr>
        <p:spPr>
          <a:xfrm>
            <a:off x="1527174" y="7620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1" anchor="ctr">
            <a:normAutofit/>
          </a:bodyPr>
          <a:lstStyle>
            <a:lvl1pPr algn="r" defTabSz="457200" rtl="1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 eaLnBrk="1" hangingPunct="1">
              <a:defRPr>
                <a:solidFill>
                  <a:schemeClr val="tx2"/>
                </a:solidFill>
              </a:defRPr>
            </a:lvl2pPr>
            <a:lvl3pPr algn="r" rtl="1" eaLnBrk="1" hangingPunct="1">
              <a:defRPr>
                <a:solidFill>
                  <a:schemeClr val="tx2"/>
                </a:solidFill>
              </a:defRPr>
            </a:lvl3pPr>
            <a:lvl4pPr algn="r" rtl="1" eaLnBrk="1" hangingPunct="1">
              <a:defRPr>
                <a:solidFill>
                  <a:schemeClr val="tx2"/>
                </a:solidFill>
              </a:defRPr>
            </a:lvl4pPr>
            <a:lvl5pPr algn="r" rtl="1" eaLnBrk="1" hangingPunct="1">
              <a:defRPr>
                <a:solidFill>
                  <a:schemeClr val="tx2"/>
                </a:solidFill>
              </a:defRPr>
            </a:lvl5pPr>
            <a:lvl6pPr algn="r" rtl="1" eaLnBrk="1" hangingPunct="1">
              <a:defRPr>
                <a:solidFill>
                  <a:schemeClr val="tx2"/>
                </a:solidFill>
              </a:defRPr>
            </a:lvl6pPr>
            <a:lvl7pPr algn="r" rtl="1" eaLnBrk="1" hangingPunct="1">
              <a:defRPr>
                <a:solidFill>
                  <a:schemeClr val="tx2"/>
                </a:solidFill>
              </a:defRPr>
            </a:lvl7pPr>
            <a:lvl8pPr algn="r" rtl="1" eaLnBrk="1" hangingPunct="1">
              <a:defRPr>
                <a:solidFill>
                  <a:schemeClr val="tx2"/>
                </a:solidFill>
              </a:defRPr>
            </a:lvl8pPr>
            <a:lvl9pPr algn="r"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cap="none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CNN – Data Augmentation:</a:t>
            </a:r>
            <a:endParaRPr lang="he-IL" b="1" cap="none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0008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כותרת 1">
            <a:extLst>
              <a:ext uri="{FF2B5EF4-FFF2-40B4-BE49-F238E27FC236}">
                <a16:creationId xmlns:a16="http://schemas.microsoft.com/office/drawing/2014/main" id="{F0632139-B006-63E1-B53D-B86A3A27E45B}"/>
              </a:ext>
            </a:extLst>
          </p:cNvPr>
          <p:cNvSpPr txBox="1">
            <a:spLocks/>
          </p:cNvSpPr>
          <p:nvPr/>
        </p:nvSpPr>
        <p:spPr>
          <a:xfrm>
            <a:off x="1527174" y="7620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1" anchor="ctr">
            <a:normAutofit/>
          </a:bodyPr>
          <a:lstStyle>
            <a:lvl1pPr algn="r" defTabSz="457200" rtl="1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 eaLnBrk="1" hangingPunct="1">
              <a:defRPr>
                <a:solidFill>
                  <a:schemeClr val="tx2"/>
                </a:solidFill>
              </a:defRPr>
            </a:lvl2pPr>
            <a:lvl3pPr algn="r" rtl="1" eaLnBrk="1" hangingPunct="1">
              <a:defRPr>
                <a:solidFill>
                  <a:schemeClr val="tx2"/>
                </a:solidFill>
              </a:defRPr>
            </a:lvl3pPr>
            <a:lvl4pPr algn="r" rtl="1" eaLnBrk="1" hangingPunct="1">
              <a:defRPr>
                <a:solidFill>
                  <a:schemeClr val="tx2"/>
                </a:solidFill>
              </a:defRPr>
            </a:lvl4pPr>
            <a:lvl5pPr algn="r" rtl="1" eaLnBrk="1" hangingPunct="1">
              <a:defRPr>
                <a:solidFill>
                  <a:schemeClr val="tx2"/>
                </a:solidFill>
              </a:defRPr>
            </a:lvl5pPr>
            <a:lvl6pPr algn="r" rtl="1" eaLnBrk="1" hangingPunct="1">
              <a:defRPr>
                <a:solidFill>
                  <a:schemeClr val="tx2"/>
                </a:solidFill>
              </a:defRPr>
            </a:lvl6pPr>
            <a:lvl7pPr algn="r" rtl="1" eaLnBrk="1" hangingPunct="1">
              <a:defRPr>
                <a:solidFill>
                  <a:schemeClr val="tx2"/>
                </a:solidFill>
              </a:defRPr>
            </a:lvl7pPr>
            <a:lvl8pPr algn="r" rtl="1" eaLnBrk="1" hangingPunct="1">
              <a:defRPr>
                <a:solidFill>
                  <a:schemeClr val="tx2"/>
                </a:solidFill>
              </a:defRPr>
            </a:lvl8pPr>
            <a:lvl9pPr algn="r"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cap="none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CNN – Early Stopping:</a:t>
            </a:r>
            <a:endParaRPr lang="he-IL" b="1" cap="none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6146" name="Picture 2" descr="Early Stopping Definition | DeepAI">
            <a:extLst>
              <a:ext uri="{FF2B5EF4-FFF2-40B4-BE49-F238E27FC236}">
                <a16:creationId xmlns:a16="http://schemas.microsoft.com/office/drawing/2014/main" id="{5749B708-60F3-FD43-C028-90067A026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931" y="1980356"/>
            <a:ext cx="8362709" cy="470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7509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טבלה 2">
            <a:extLst>
              <a:ext uri="{FF2B5EF4-FFF2-40B4-BE49-F238E27FC236}">
                <a16:creationId xmlns:a16="http://schemas.microsoft.com/office/drawing/2014/main" id="{B8332481-5C9A-CF6D-93F8-04879FAAC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302295"/>
              </p:ext>
            </p:extLst>
          </p:nvPr>
        </p:nvGraphicFramePr>
        <p:xfrm>
          <a:off x="1374774" y="2158465"/>
          <a:ext cx="9346444" cy="3397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6611">
                  <a:extLst>
                    <a:ext uri="{9D8B030D-6E8A-4147-A177-3AD203B41FA5}">
                      <a16:colId xmlns:a16="http://schemas.microsoft.com/office/drawing/2014/main" val="1814072232"/>
                    </a:ext>
                  </a:extLst>
                </a:gridCol>
                <a:gridCol w="2336611">
                  <a:extLst>
                    <a:ext uri="{9D8B030D-6E8A-4147-A177-3AD203B41FA5}">
                      <a16:colId xmlns:a16="http://schemas.microsoft.com/office/drawing/2014/main" val="1464596347"/>
                    </a:ext>
                  </a:extLst>
                </a:gridCol>
                <a:gridCol w="2336611">
                  <a:extLst>
                    <a:ext uri="{9D8B030D-6E8A-4147-A177-3AD203B41FA5}">
                      <a16:colId xmlns:a16="http://schemas.microsoft.com/office/drawing/2014/main" val="2574157820"/>
                    </a:ext>
                  </a:extLst>
                </a:gridCol>
                <a:gridCol w="2336611">
                  <a:extLst>
                    <a:ext uri="{9D8B030D-6E8A-4147-A177-3AD203B41FA5}">
                      <a16:colId xmlns:a16="http://schemas.microsoft.com/office/drawing/2014/main" val="1457916494"/>
                    </a:ext>
                  </a:extLst>
                </a:gridCol>
              </a:tblGrid>
              <a:tr h="1698692">
                <a:tc>
                  <a:txBody>
                    <a:bodyPr/>
                    <a:lstStyle/>
                    <a:p>
                      <a:pPr algn="ctr" rtl="1"/>
                      <a:r>
                        <a:rPr lang="en-US" sz="3200" dirty="0"/>
                        <a:t>Accuracy</a:t>
                      </a:r>
                      <a:endParaRPr lang="he-IL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3200" dirty="0"/>
                        <a:t>Precision</a:t>
                      </a:r>
                      <a:endParaRPr lang="he-IL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3200" dirty="0"/>
                        <a:t>Recall</a:t>
                      </a:r>
                      <a:endParaRPr lang="he-IL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3200" dirty="0"/>
                        <a:t>F1-Score</a:t>
                      </a:r>
                      <a:endParaRPr lang="he-IL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709826"/>
                  </a:ext>
                </a:extLst>
              </a:tr>
              <a:tr h="1698692">
                <a:tc>
                  <a:txBody>
                    <a:bodyPr/>
                    <a:lstStyle/>
                    <a:p>
                      <a:pPr algn="ctr" rtl="1"/>
                      <a:r>
                        <a:rPr lang="he-IL" sz="3200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99.16%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3200" dirty="0"/>
                        <a:t>0.9885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3200" dirty="0"/>
                        <a:t>0.9916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3200" dirty="0"/>
                        <a:t>0.9894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5177829"/>
                  </a:ext>
                </a:extLst>
              </a:tr>
            </a:tbl>
          </a:graphicData>
        </a:graphic>
      </p:graphicFrame>
      <p:sp>
        <p:nvSpPr>
          <p:cNvPr id="2" name="כותרת 1">
            <a:extLst>
              <a:ext uri="{FF2B5EF4-FFF2-40B4-BE49-F238E27FC236}">
                <a16:creationId xmlns:a16="http://schemas.microsoft.com/office/drawing/2014/main" id="{71990E7C-225F-C385-DE98-BE6DE4587F08}"/>
              </a:ext>
            </a:extLst>
          </p:cNvPr>
          <p:cNvSpPr txBox="1">
            <a:spLocks/>
          </p:cNvSpPr>
          <p:nvPr/>
        </p:nvSpPr>
        <p:spPr>
          <a:xfrm>
            <a:off x="1527174" y="7620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1" anchor="ctr">
            <a:normAutofit/>
          </a:bodyPr>
          <a:lstStyle>
            <a:lvl1pPr algn="r" defTabSz="457200" rtl="1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 eaLnBrk="1" hangingPunct="1">
              <a:defRPr>
                <a:solidFill>
                  <a:schemeClr val="tx2"/>
                </a:solidFill>
              </a:defRPr>
            </a:lvl2pPr>
            <a:lvl3pPr algn="r" rtl="1" eaLnBrk="1" hangingPunct="1">
              <a:defRPr>
                <a:solidFill>
                  <a:schemeClr val="tx2"/>
                </a:solidFill>
              </a:defRPr>
            </a:lvl3pPr>
            <a:lvl4pPr algn="r" rtl="1" eaLnBrk="1" hangingPunct="1">
              <a:defRPr>
                <a:solidFill>
                  <a:schemeClr val="tx2"/>
                </a:solidFill>
              </a:defRPr>
            </a:lvl4pPr>
            <a:lvl5pPr algn="r" rtl="1" eaLnBrk="1" hangingPunct="1">
              <a:defRPr>
                <a:solidFill>
                  <a:schemeClr val="tx2"/>
                </a:solidFill>
              </a:defRPr>
            </a:lvl5pPr>
            <a:lvl6pPr algn="r" rtl="1" eaLnBrk="1" hangingPunct="1">
              <a:defRPr>
                <a:solidFill>
                  <a:schemeClr val="tx2"/>
                </a:solidFill>
              </a:defRPr>
            </a:lvl6pPr>
            <a:lvl7pPr algn="r" rtl="1" eaLnBrk="1" hangingPunct="1">
              <a:defRPr>
                <a:solidFill>
                  <a:schemeClr val="tx2"/>
                </a:solidFill>
              </a:defRPr>
            </a:lvl7pPr>
            <a:lvl8pPr algn="r" rtl="1" eaLnBrk="1" hangingPunct="1">
              <a:defRPr>
                <a:solidFill>
                  <a:schemeClr val="tx2"/>
                </a:solidFill>
              </a:defRPr>
            </a:lvl8pPr>
            <a:lvl9pPr algn="r"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cap="none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CNN – Early Stopping:</a:t>
            </a:r>
            <a:endParaRPr lang="he-IL" b="1" cap="none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28941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1990E7C-225F-C385-DE98-BE6DE4587F08}"/>
              </a:ext>
            </a:extLst>
          </p:cNvPr>
          <p:cNvSpPr txBox="1">
            <a:spLocks/>
          </p:cNvSpPr>
          <p:nvPr/>
        </p:nvSpPr>
        <p:spPr>
          <a:xfrm>
            <a:off x="1527174" y="7620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1" anchor="ctr">
            <a:normAutofit/>
          </a:bodyPr>
          <a:lstStyle>
            <a:lvl1pPr algn="r" defTabSz="457200" rtl="1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 eaLnBrk="1" hangingPunct="1">
              <a:defRPr>
                <a:solidFill>
                  <a:schemeClr val="tx2"/>
                </a:solidFill>
              </a:defRPr>
            </a:lvl2pPr>
            <a:lvl3pPr algn="r" rtl="1" eaLnBrk="1" hangingPunct="1">
              <a:defRPr>
                <a:solidFill>
                  <a:schemeClr val="tx2"/>
                </a:solidFill>
              </a:defRPr>
            </a:lvl3pPr>
            <a:lvl4pPr algn="r" rtl="1" eaLnBrk="1" hangingPunct="1">
              <a:defRPr>
                <a:solidFill>
                  <a:schemeClr val="tx2"/>
                </a:solidFill>
              </a:defRPr>
            </a:lvl4pPr>
            <a:lvl5pPr algn="r" rtl="1" eaLnBrk="1" hangingPunct="1">
              <a:defRPr>
                <a:solidFill>
                  <a:schemeClr val="tx2"/>
                </a:solidFill>
              </a:defRPr>
            </a:lvl5pPr>
            <a:lvl6pPr algn="r" rtl="1" eaLnBrk="1" hangingPunct="1">
              <a:defRPr>
                <a:solidFill>
                  <a:schemeClr val="tx2"/>
                </a:solidFill>
              </a:defRPr>
            </a:lvl6pPr>
            <a:lvl7pPr algn="r" rtl="1" eaLnBrk="1" hangingPunct="1">
              <a:defRPr>
                <a:solidFill>
                  <a:schemeClr val="tx2"/>
                </a:solidFill>
              </a:defRPr>
            </a:lvl7pPr>
            <a:lvl8pPr algn="r" rtl="1" eaLnBrk="1" hangingPunct="1">
              <a:defRPr>
                <a:solidFill>
                  <a:schemeClr val="tx2"/>
                </a:solidFill>
              </a:defRPr>
            </a:lvl8pPr>
            <a:lvl9pPr algn="r"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e-IL" b="1" cap="none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ניסיונות לשיפור:</a:t>
            </a: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9395B9B9-B2C3-3229-830E-6DE362DD7FB7}"/>
              </a:ext>
            </a:extLst>
          </p:cNvPr>
          <p:cNvSpPr txBox="1"/>
          <p:nvPr/>
        </p:nvSpPr>
        <p:spPr>
          <a:xfrm>
            <a:off x="533401" y="2218267"/>
            <a:ext cx="10844513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4800" b="1" dirty="0">
                <a:solidFill>
                  <a:srgbClr val="7030A0"/>
                </a:solidFill>
              </a:rPr>
              <a:t>הפיכת מודל סיווג התמונות לזיהוי עצמים באמצעות</a:t>
            </a:r>
            <a:r>
              <a:rPr lang="en-US" sz="4800" b="1" dirty="0" err="1">
                <a:solidFill>
                  <a:srgbClr val="7030A0"/>
                </a:solidFill>
              </a:rPr>
              <a:t>Keras</a:t>
            </a:r>
            <a:r>
              <a:rPr lang="en-US" sz="4800" b="1" dirty="0">
                <a:solidFill>
                  <a:srgbClr val="7030A0"/>
                </a:solidFill>
              </a:rPr>
              <a:t>, TensorFlow </a:t>
            </a:r>
            <a:r>
              <a:rPr lang="he-IL" sz="4800" b="1" dirty="0">
                <a:solidFill>
                  <a:srgbClr val="7030A0"/>
                </a:solidFill>
              </a:rPr>
              <a:t> ו-</a:t>
            </a:r>
            <a:r>
              <a:rPr lang="en-US" sz="4800" b="1" dirty="0">
                <a:solidFill>
                  <a:srgbClr val="7030A0"/>
                </a:solidFill>
              </a:rPr>
              <a:t>OpenCV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sz="48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07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1990E7C-225F-C385-DE98-BE6DE4587F08}"/>
              </a:ext>
            </a:extLst>
          </p:cNvPr>
          <p:cNvSpPr txBox="1">
            <a:spLocks/>
          </p:cNvSpPr>
          <p:nvPr/>
        </p:nvSpPr>
        <p:spPr>
          <a:xfrm>
            <a:off x="1527174" y="7620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1" anchor="ctr">
            <a:normAutofit/>
          </a:bodyPr>
          <a:lstStyle>
            <a:lvl1pPr algn="r" defTabSz="457200" rtl="1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 eaLnBrk="1" hangingPunct="1">
              <a:defRPr>
                <a:solidFill>
                  <a:schemeClr val="tx2"/>
                </a:solidFill>
              </a:defRPr>
            </a:lvl2pPr>
            <a:lvl3pPr algn="r" rtl="1" eaLnBrk="1" hangingPunct="1">
              <a:defRPr>
                <a:solidFill>
                  <a:schemeClr val="tx2"/>
                </a:solidFill>
              </a:defRPr>
            </a:lvl3pPr>
            <a:lvl4pPr algn="r" rtl="1" eaLnBrk="1" hangingPunct="1">
              <a:defRPr>
                <a:solidFill>
                  <a:schemeClr val="tx2"/>
                </a:solidFill>
              </a:defRPr>
            </a:lvl4pPr>
            <a:lvl5pPr algn="r" rtl="1" eaLnBrk="1" hangingPunct="1">
              <a:defRPr>
                <a:solidFill>
                  <a:schemeClr val="tx2"/>
                </a:solidFill>
              </a:defRPr>
            </a:lvl5pPr>
            <a:lvl6pPr algn="r" rtl="1" eaLnBrk="1" hangingPunct="1">
              <a:defRPr>
                <a:solidFill>
                  <a:schemeClr val="tx2"/>
                </a:solidFill>
              </a:defRPr>
            </a:lvl6pPr>
            <a:lvl7pPr algn="r" rtl="1" eaLnBrk="1" hangingPunct="1">
              <a:defRPr>
                <a:solidFill>
                  <a:schemeClr val="tx2"/>
                </a:solidFill>
              </a:defRPr>
            </a:lvl7pPr>
            <a:lvl8pPr algn="r" rtl="1" eaLnBrk="1" hangingPunct="1">
              <a:defRPr>
                <a:solidFill>
                  <a:schemeClr val="tx2"/>
                </a:solidFill>
              </a:defRPr>
            </a:lvl8pPr>
            <a:lvl9pPr algn="r"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e-IL" b="1" cap="none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ניסיונות לשיפור: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DBCED44B-5162-339C-CF0D-9D13EE356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275" y="2380453"/>
            <a:ext cx="3934383" cy="4126527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F5A3B78C-9962-4BF3-9DAF-CF2B6486F3F7}"/>
              </a:ext>
            </a:extLst>
          </p:cNvPr>
          <p:cNvSpPr txBox="1"/>
          <p:nvPr/>
        </p:nvSpPr>
        <p:spPr>
          <a:xfrm>
            <a:off x="4275541" y="1633492"/>
            <a:ext cx="337185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</a:rPr>
              <a:t>Image Pyramid</a:t>
            </a:r>
            <a:endParaRPr lang="he-IL" sz="32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433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5223932" y="609600"/>
            <a:ext cx="6282266" cy="1456267"/>
          </a:xfrm>
        </p:spPr>
        <p:txBody>
          <a:bodyPr rtlCol="1">
            <a:normAutofit/>
          </a:bodyPr>
          <a:lstStyle/>
          <a:p>
            <a:pPr algn="r" rtl="1"/>
            <a:r>
              <a:rPr lang="he-IL" b="1" cap="none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תוכן: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5AADCBA-8B92-4FBD-B325-3AA53CFF953E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2847372" y="1465055"/>
            <a:ext cx="8091421" cy="5120940"/>
          </a:xfrm>
        </p:spPr>
        <p:txBody>
          <a:bodyPr rtlCol="1">
            <a:normAutofit lnSpcReduction="10000"/>
          </a:bodyPr>
          <a:lstStyle/>
          <a:p>
            <a:pPr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he-IL" sz="3200" b="1" dirty="0">
                <a:solidFill>
                  <a:schemeClr val="accent1"/>
                </a:solidFill>
              </a:rPr>
              <a:t>הבעיה והצורך</a:t>
            </a:r>
          </a:p>
          <a:p>
            <a:pPr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he-IL" sz="3200" b="1" i="0" u="none" strike="noStrike" kern="12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השיטות</a:t>
            </a:r>
          </a:p>
          <a:p>
            <a:pPr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he-IL" sz="3200" b="1" dirty="0">
                <a:solidFill>
                  <a:schemeClr val="accent1"/>
                </a:solidFill>
              </a:rPr>
              <a:t>התוצאות</a:t>
            </a:r>
          </a:p>
          <a:p>
            <a:pPr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he-IL" sz="3200" b="1" i="0" u="none" strike="noStrike" kern="12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המסקנות</a:t>
            </a:r>
          </a:p>
          <a:p>
            <a:pPr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he-IL" sz="3200" b="1" dirty="0">
                <a:solidFill>
                  <a:schemeClr val="accent1"/>
                </a:solidFill>
              </a:rPr>
              <a:t>שיפורים לעתיד</a:t>
            </a:r>
            <a:endParaRPr lang="he-IL" sz="3200" b="1" i="0" u="none" strike="noStrike" kern="1200" dirty="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649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1990E7C-225F-C385-DE98-BE6DE4587F08}"/>
              </a:ext>
            </a:extLst>
          </p:cNvPr>
          <p:cNvSpPr txBox="1">
            <a:spLocks/>
          </p:cNvSpPr>
          <p:nvPr/>
        </p:nvSpPr>
        <p:spPr>
          <a:xfrm>
            <a:off x="1527174" y="7620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1" anchor="ctr">
            <a:normAutofit/>
          </a:bodyPr>
          <a:lstStyle>
            <a:lvl1pPr algn="r" defTabSz="457200" rtl="1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 eaLnBrk="1" hangingPunct="1">
              <a:defRPr>
                <a:solidFill>
                  <a:schemeClr val="tx2"/>
                </a:solidFill>
              </a:defRPr>
            </a:lvl2pPr>
            <a:lvl3pPr algn="r" rtl="1" eaLnBrk="1" hangingPunct="1">
              <a:defRPr>
                <a:solidFill>
                  <a:schemeClr val="tx2"/>
                </a:solidFill>
              </a:defRPr>
            </a:lvl3pPr>
            <a:lvl4pPr algn="r" rtl="1" eaLnBrk="1" hangingPunct="1">
              <a:defRPr>
                <a:solidFill>
                  <a:schemeClr val="tx2"/>
                </a:solidFill>
              </a:defRPr>
            </a:lvl4pPr>
            <a:lvl5pPr algn="r" rtl="1" eaLnBrk="1" hangingPunct="1">
              <a:defRPr>
                <a:solidFill>
                  <a:schemeClr val="tx2"/>
                </a:solidFill>
              </a:defRPr>
            </a:lvl5pPr>
            <a:lvl6pPr algn="r" rtl="1" eaLnBrk="1" hangingPunct="1">
              <a:defRPr>
                <a:solidFill>
                  <a:schemeClr val="tx2"/>
                </a:solidFill>
              </a:defRPr>
            </a:lvl6pPr>
            <a:lvl7pPr algn="r" rtl="1" eaLnBrk="1" hangingPunct="1">
              <a:defRPr>
                <a:solidFill>
                  <a:schemeClr val="tx2"/>
                </a:solidFill>
              </a:defRPr>
            </a:lvl7pPr>
            <a:lvl8pPr algn="r" rtl="1" eaLnBrk="1" hangingPunct="1">
              <a:defRPr>
                <a:solidFill>
                  <a:schemeClr val="tx2"/>
                </a:solidFill>
              </a:defRPr>
            </a:lvl8pPr>
            <a:lvl9pPr algn="r"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e-IL" b="1" cap="none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ניסיונות לשיפור: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DBCED44B-5162-339C-CF0D-9D13EE356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379" y="2715192"/>
            <a:ext cx="3669859" cy="3849084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C80D6863-F10C-FDE9-DC98-ABC48FD36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177" y="2730824"/>
            <a:ext cx="2675677" cy="394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29A38846-C4D7-54CE-5057-DC9321CDA478}"/>
              </a:ext>
            </a:extLst>
          </p:cNvPr>
          <p:cNvSpPr txBox="1"/>
          <p:nvPr/>
        </p:nvSpPr>
        <p:spPr>
          <a:xfrm>
            <a:off x="2053383" y="2014176"/>
            <a:ext cx="337185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</a:rPr>
              <a:t>Image Pyramid</a:t>
            </a:r>
            <a:endParaRPr lang="he-IL" sz="3200" b="1" dirty="0">
              <a:solidFill>
                <a:srgbClr val="7030A0"/>
              </a:solidFill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B76F4720-9CCD-43C0-9B5F-8B432E5DAE49}"/>
              </a:ext>
            </a:extLst>
          </p:cNvPr>
          <p:cNvSpPr txBox="1"/>
          <p:nvPr/>
        </p:nvSpPr>
        <p:spPr>
          <a:xfrm>
            <a:off x="6855991" y="2014176"/>
            <a:ext cx="337185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</a:rPr>
              <a:t>Sliding Window</a:t>
            </a:r>
            <a:endParaRPr lang="he-IL" sz="32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083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1990E7C-225F-C385-DE98-BE6DE4587F08}"/>
              </a:ext>
            </a:extLst>
          </p:cNvPr>
          <p:cNvSpPr txBox="1">
            <a:spLocks/>
          </p:cNvSpPr>
          <p:nvPr/>
        </p:nvSpPr>
        <p:spPr>
          <a:xfrm>
            <a:off x="1527174" y="7620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1" anchor="ctr">
            <a:normAutofit/>
          </a:bodyPr>
          <a:lstStyle>
            <a:lvl1pPr algn="r" defTabSz="457200" rtl="1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 eaLnBrk="1" hangingPunct="1">
              <a:defRPr>
                <a:solidFill>
                  <a:schemeClr val="tx2"/>
                </a:solidFill>
              </a:defRPr>
            </a:lvl2pPr>
            <a:lvl3pPr algn="r" rtl="1" eaLnBrk="1" hangingPunct="1">
              <a:defRPr>
                <a:solidFill>
                  <a:schemeClr val="tx2"/>
                </a:solidFill>
              </a:defRPr>
            </a:lvl3pPr>
            <a:lvl4pPr algn="r" rtl="1" eaLnBrk="1" hangingPunct="1">
              <a:defRPr>
                <a:solidFill>
                  <a:schemeClr val="tx2"/>
                </a:solidFill>
              </a:defRPr>
            </a:lvl4pPr>
            <a:lvl5pPr algn="r" rtl="1" eaLnBrk="1" hangingPunct="1">
              <a:defRPr>
                <a:solidFill>
                  <a:schemeClr val="tx2"/>
                </a:solidFill>
              </a:defRPr>
            </a:lvl5pPr>
            <a:lvl6pPr algn="r" rtl="1" eaLnBrk="1" hangingPunct="1">
              <a:defRPr>
                <a:solidFill>
                  <a:schemeClr val="tx2"/>
                </a:solidFill>
              </a:defRPr>
            </a:lvl6pPr>
            <a:lvl7pPr algn="r" rtl="1" eaLnBrk="1" hangingPunct="1">
              <a:defRPr>
                <a:solidFill>
                  <a:schemeClr val="tx2"/>
                </a:solidFill>
              </a:defRPr>
            </a:lvl7pPr>
            <a:lvl8pPr algn="r" rtl="1" eaLnBrk="1" hangingPunct="1">
              <a:defRPr>
                <a:solidFill>
                  <a:schemeClr val="tx2"/>
                </a:solidFill>
              </a:defRPr>
            </a:lvl8pPr>
            <a:lvl9pPr algn="r"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e-IL" b="1" cap="none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ניסיונות לשיפור: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D859112F-5065-38A6-7324-B39EACC30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486" y="2360589"/>
            <a:ext cx="5185458" cy="4034753"/>
          </a:xfrm>
          <a:prstGeom prst="rect">
            <a:avLst/>
          </a:prstGeom>
        </p:spPr>
      </p:pic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434D5AD4-177E-4192-3854-F9C3461A2453}"/>
              </a:ext>
            </a:extLst>
          </p:cNvPr>
          <p:cNvSpPr txBox="1"/>
          <p:nvPr/>
        </p:nvSpPr>
        <p:spPr>
          <a:xfrm>
            <a:off x="4251687" y="1633492"/>
            <a:ext cx="337185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</a:rPr>
              <a:t>Bounding Box</a:t>
            </a:r>
            <a:endParaRPr lang="he-IL" sz="32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841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1990E7C-225F-C385-DE98-BE6DE4587F08}"/>
              </a:ext>
            </a:extLst>
          </p:cNvPr>
          <p:cNvSpPr txBox="1">
            <a:spLocks/>
          </p:cNvSpPr>
          <p:nvPr/>
        </p:nvSpPr>
        <p:spPr>
          <a:xfrm>
            <a:off x="1527174" y="7620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1" anchor="ctr">
            <a:normAutofit/>
          </a:bodyPr>
          <a:lstStyle>
            <a:lvl1pPr algn="r" defTabSz="457200" rtl="1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 eaLnBrk="1" hangingPunct="1">
              <a:defRPr>
                <a:solidFill>
                  <a:schemeClr val="tx2"/>
                </a:solidFill>
              </a:defRPr>
            </a:lvl2pPr>
            <a:lvl3pPr algn="r" rtl="1" eaLnBrk="1" hangingPunct="1">
              <a:defRPr>
                <a:solidFill>
                  <a:schemeClr val="tx2"/>
                </a:solidFill>
              </a:defRPr>
            </a:lvl3pPr>
            <a:lvl4pPr algn="r" rtl="1" eaLnBrk="1" hangingPunct="1">
              <a:defRPr>
                <a:solidFill>
                  <a:schemeClr val="tx2"/>
                </a:solidFill>
              </a:defRPr>
            </a:lvl4pPr>
            <a:lvl5pPr algn="r" rtl="1" eaLnBrk="1" hangingPunct="1">
              <a:defRPr>
                <a:solidFill>
                  <a:schemeClr val="tx2"/>
                </a:solidFill>
              </a:defRPr>
            </a:lvl5pPr>
            <a:lvl6pPr algn="r" rtl="1" eaLnBrk="1" hangingPunct="1">
              <a:defRPr>
                <a:solidFill>
                  <a:schemeClr val="tx2"/>
                </a:solidFill>
              </a:defRPr>
            </a:lvl6pPr>
            <a:lvl7pPr algn="r" rtl="1" eaLnBrk="1" hangingPunct="1">
              <a:defRPr>
                <a:solidFill>
                  <a:schemeClr val="tx2"/>
                </a:solidFill>
              </a:defRPr>
            </a:lvl7pPr>
            <a:lvl8pPr algn="r" rtl="1" eaLnBrk="1" hangingPunct="1">
              <a:defRPr>
                <a:solidFill>
                  <a:schemeClr val="tx2"/>
                </a:solidFill>
              </a:defRPr>
            </a:lvl8pPr>
            <a:lvl9pPr algn="r"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e-IL" b="1" cap="none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ניסיונות לשיפור: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29A38846-C4D7-54CE-5057-DC9321CDA478}"/>
              </a:ext>
            </a:extLst>
          </p:cNvPr>
          <p:cNvSpPr txBox="1"/>
          <p:nvPr/>
        </p:nvSpPr>
        <p:spPr>
          <a:xfrm>
            <a:off x="4410075" y="2988215"/>
            <a:ext cx="3371850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7030A0"/>
                </a:solidFill>
              </a:rPr>
              <a:t>Non-maxima suppression (NMS)</a:t>
            </a:r>
            <a:endParaRPr lang="he-IL" sz="2800" b="1" dirty="0">
              <a:solidFill>
                <a:srgbClr val="7030A0"/>
              </a:solidFill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D859112F-5065-38A6-7324-B39EACC30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98" y="2772194"/>
            <a:ext cx="4332416" cy="3371009"/>
          </a:xfrm>
          <a:prstGeom prst="rect">
            <a:avLst/>
          </a:prstGeom>
        </p:spPr>
      </p:pic>
      <p:sp>
        <p:nvSpPr>
          <p:cNvPr id="8" name="חץ: ימינה 7">
            <a:extLst>
              <a:ext uri="{FF2B5EF4-FFF2-40B4-BE49-F238E27FC236}">
                <a16:creationId xmlns:a16="http://schemas.microsoft.com/office/drawing/2014/main" id="{76BAE6D7-2F5A-51BD-1F37-0217FE43D62F}"/>
              </a:ext>
            </a:extLst>
          </p:cNvPr>
          <p:cNvSpPr/>
          <p:nvPr/>
        </p:nvSpPr>
        <p:spPr>
          <a:xfrm>
            <a:off x="5062379" y="4069078"/>
            <a:ext cx="2067241" cy="7772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45A43AF2-C89F-98DB-B59A-3663C0821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2695" y="2772194"/>
            <a:ext cx="4295907" cy="337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22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1990E7C-225F-C385-DE98-BE6DE4587F08}"/>
              </a:ext>
            </a:extLst>
          </p:cNvPr>
          <p:cNvSpPr txBox="1">
            <a:spLocks/>
          </p:cNvSpPr>
          <p:nvPr/>
        </p:nvSpPr>
        <p:spPr>
          <a:xfrm>
            <a:off x="1527174" y="7620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1" anchor="ctr">
            <a:normAutofit/>
          </a:bodyPr>
          <a:lstStyle>
            <a:lvl1pPr algn="r" defTabSz="457200" rtl="1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 eaLnBrk="1" hangingPunct="1">
              <a:defRPr>
                <a:solidFill>
                  <a:schemeClr val="tx2"/>
                </a:solidFill>
              </a:defRPr>
            </a:lvl2pPr>
            <a:lvl3pPr algn="r" rtl="1" eaLnBrk="1" hangingPunct="1">
              <a:defRPr>
                <a:solidFill>
                  <a:schemeClr val="tx2"/>
                </a:solidFill>
              </a:defRPr>
            </a:lvl3pPr>
            <a:lvl4pPr algn="r" rtl="1" eaLnBrk="1" hangingPunct="1">
              <a:defRPr>
                <a:solidFill>
                  <a:schemeClr val="tx2"/>
                </a:solidFill>
              </a:defRPr>
            </a:lvl4pPr>
            <a:lvl5pPr algn="r" rtl="1" eaLnBrk="1" hangingPunct="1">
              <a:defRPr>
                <a:solidFill>
                  <a:schemeClr val="tx2"/>
                </a:solidFill>
              </a:defRPr>
            </a:lvl5pPr>
            <a:lvl6pPr algn="r" rtl="1" eaLnBrk="1" hangingPunct="1">
              <a:defRPr>
                <a:solidFill>
                  <a:schemeClr val="tx2"/>
                </a:solidFill>
              </a:defRPr>
            </a:lvl6pPr>
            <a:lvl7pPr algn="r" rtl="1" eaLnBrk="1" hangingPunct="1">
              <a:defRPr>
                <a:solidFill>
                  <a:schemeClr val="tx2"/>
                </a:solidFill>
              </a:defRPr>
            </a:lvl7pPr>
            <a:lvl8pPr algn="r" rtl="1" eaLnBrk="1" hangingPunct="1">
              <a:defRPr>
                <a:solidFill>
                  <a:schemeClr val="tx2"/>
                </a:solidFill>
              </a:defRPr>
            </a:lvl8pPr>
            <a:lvl9pPr algn="r"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e-IL" b="1" cap="none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ניסיונות לשיפור: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5EEB0167-5DFE-96DD-DA6C-C160BE0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044" y="1836303"/>
            <a:ext cx="4275247" cy="484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77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1990E7C-225F-C385-DE98-BE6DE4587F08}"/>
              </a:ext>
            </a:extLst>
          </p:cNvPr>
          <p:cNvSpPr txBox="1">
            <a:spLocks/>
          </p:cNvSpPr>
          <p:nvPr/>
        </p:nvSpPr>
        <p:spPr>
          <a:xfrm>
            <a:off x="1527174" y="7620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1" anchor="ctr">
            <a:normAutofit/>
          </a:bodyPr>
          <a:lstStyle>
            <a:lvl1pPr algn="r" defTabSz="457200" rtl="1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 eaLnBrk="1" hangingPunct="1">
              <a:defRPr>
                <a:solidFill>
                  <a:schemeClr val="tx2"/>
                </a:solidFill>
              </a:defRPr>
            </a:lvl2pPr>
            <a:lvl3pPr algn="r" rtl="1" eaLnBrk="1" hangingPunct="1">
              <a:defRPr>
                <a:solidFill>
                  <a:schemeClr val="tx2"/>
                </a:solidFill>
              </a:defRPr>
            </a:lvl3pPr>
            <a:lvl4pPr algn="r" rtl="1" eaLnBrk="1" hangingPunct="1">
              <a:defRPr>
                <a:solidFill>
                  <a:schemeClr val="tx2"/>
                </a:solidFill>
              </a:defRPr>
            </a:lvl4pPr>
            <a:lvl5pPr algn="r" rtl="1" eaLnBrk="1" hangingPunct="1">
              <a:defRPr>
                <a:solidFill>
                  <a:schemeClr val="tx2"/>
                </a:solidFill>
              </a:defRPr>
            </a:lvl5pPr>
            <a:lvl6pPr algn="r" rtl="1" eaLnBrk="1" hangingPunct="1">
              <a:defRPr>
                <a:solidFill>
                  <a:schemeClr val="tx2"/>
                </a:solidFill>
              </a:defRPr>
            </a:lvl6pPr>
            <a:lvl7pPr algn="r" rtl="1" eaLnBrk="1" hangingPunct="1">
              <a:defRPr>
                <a:solidFill>
                  <a:schemeClr val="tx2"/>
                </a:solidFill>
              </a:defRPr>
            </a:lvl7pPr>
            <a:lvl8pPr algn="r" rtl="1" eaLnBrk="1" hangingPunct="1">
              <a:defRPr>
                <a:solidFill>
                  <a:schemeClr val="tx2"/>
                </a:solidFill>
              </a:defRPr>
            </a:lvl8pPr>
            <a:lvl9pPr algn="r"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e-IL" b="1" cap="none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ניסיונות לשיפור: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5EEB0167-5DFE-96DD-DA6C-C160BE0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27" y="1881841"/>
            <a:ext cx="4278846" cy="4847732"/>
          </a:xfrm>
          <a:prstGeom prst="rect">
            <a:avLst/>
          </a:prstGeom>
        </p:spPr>
      </p:pic>
      <p:sp>
        <p:nvSpPr>
          <p:cNvPr id="4" name="חץ: ימינה 3">
            <a:extLst>
              <a:ext uri="{FF2B5EF4-FFF2-40B4-BE49-F238E27FC236}">
                <a16:creationId xmlns:a16="http://schemas.microsoft.com/office/drawing/2014/main" id="{35680AAD-BD2B-6D6B-DCE9-3ECEAAC7AF35}"/>
              </a:ext>
            </a:extLst>
          </p:cNvPr>
          <p:cNvSpPr/>
          <p:nvPr/>
        </p:nvSpPr>
        <p:spPr>
          <a:xfrm>
            <a:off x="5222782" y="3602424"/>
            <a:ext cx="2067241" cy="7772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C55D9C2-D74D-0084-9E35-335549217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992" y="1881841"/>
            <a:ext cx="4278846" cy="4843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676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1990E7C-225F-C385-DE98-BE6DE4587F08}"/>
              </a:ext>
            </a:extLst>
          </p:cNvPr>
          <p:cNvSpPr txBox="1">
            <a:spLocks/>
          </p:cNvSpPr>
          <p:nvPr/>
        </p:nvSpPr>
        <p:spPr>
          <a:xfrm>
            <a:off x="1527174" y="7620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1" anchor="ctr">
            <a:normAutofit/>
          </a:bodyPr>
          <a:lstStyle>
            <a:lvl1pPr algn="r" defTabSz="457200" rtl="1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 eaLnBrk="1" hangingPunct="1">
              <a:defRPr>
                <a:solidFill>
                  <a:schemeClr val="tx2"/>
                </a:solidFill>
              </a:defRPr>
            </a:lvl2pPr>
            <a:lvl3pPr algn="r" rtl="1" eaLnBrk="1" hangingPunct="1">
              <a:defRPr>
                <a:solidFill>
                  <a:schemeClr val="tx2"/>
                </a:solidFill>
              </a:defRPr>
            </a:lvl3pPr>
            <a:lvl4pPr algn="r" rtl="1" eaLnBrk="1" hangingPunct="1">
              <a:defRPr>
                <a:solidFill>
                  <a:schemeClr val="tx2"/>
                </a:solidFill>
              </a:defRPr>
            </a:lvl4pPr>
            <a:lvl5pPr algn="r" rtl="1" eaLnBrk="1" hangingPunct="1">
              <a:defRPr>
                <a:solidFill>
                  <a:schemeClr val="tx2"/>
                </a:solidFill>
              </a:defRPr>
            </a:lvl5pPr>
            <a:lvl6pPr algn="r" rtl="1" eaLnBrk="1" hangingPunct="1">
              <a:defRPr>
                <a:solidFill>
                  <a:schemeClr val="tx2"/>
                </a:solidFill>
              </a:defRPr>
            </a:lvl6pPr>
            <a:lvl7pPr algn="r" rtl="1" eaLnBrk="1" hangingPunct="1">
              <a:defRPr>
                <a:solidFill>
                  <a:schemeClr val="tx2"/>
                </a:solidFill>
              </a:defRPr>
            </a:lvl7pPr>
            <a:lvl8pPr algn="r" rtl="1" eaLnBrk="1" hangingPunct="1">
              <a:defRPr>
                <a:solidFill>
                  <a:schemeClr val="tx2"/>
                </a:solidFill>
              </a:defRPr>
            </a:lvl8pPr>
            <a:lvl9pPr algn="r"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e-IL" b="1" cap="none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ניסיונות לשיפור:</a:t>
            </a: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9395B9B9-B2C3-3229-830E-6DE362DD7FB7}"/>
              </a:ext>
            </a:extLst>
          </p:cNvPr>
          <p:cNvSpPr txBox="1"/>
          <p:nvPr/>
        </p:nvSpPr>
        <p:spPr>
          <a:xfrm>
            <a:off x="533401" y="2218267"/>
            <a:ext cx="10844513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4800" b="1" dirty="0">
                <a:solidFill>
                  <a:srgbClr val="7030A0"/>
                </a:solidFill>
              </a:rPr>
              <a:t>אימון מודל </a:t>
            </a:r>
            <a:r>
              <a:rPr lang="en-US" sz="4800" b="1" dirty="0">
                <a:solidFill>
                  <a:srgbClr val="7030A0"/>
                </a:solidFill>
              </a:rPr>
              <a:t>YOLO</a:t>
            </a:r>
            <a:r>
              <a:rPr lang="he-IL" sz="4800" b="1" dirty="0">
                <a:solidFill>
                  <a:srgbClr val="7030A0"/>
                </a:solidFill>
              </a:rPr>
              <a:t> חדש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C038A974-66BE-0EBB-78B2-11270A773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097" y="3236187"/>
            <a:ext cx="6029366" cy="322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23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1990E7C-225F-C385-DE98-BE6DE4587F08}"/>
              </a:ext>
            </a:extLst>
          </p:cNvPr>
          <p:cNvSpPr txBox="1">
            <a:spLocks/>
          </p:cNvSpPr>
          <p:nvPr/>
        </p:nvSpPr>
        <p:spPr>
          <a:xfrm>
            <a:off x="1527174" y="7620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1" anchor="ctr">
            <a:normAutofit/>
          </a:bodyPr>
          <a:lstStyle>
            <a:lvl1pPr algn="r" defTabSz="457200" rtl="1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 eaLnBrk="1" hangingPunct="1">
              <a:defRPr>
                <a:solidFill>
                  <a:schemeClr val="tx2"/>
                </a:solidFill>
              </a:defRPr>
            </a:lvl2pPr>
            <a:lvl3pPr algn="r" rtl="1" eaLnBrk="1" hangingPunct="1">
              <a:defRPr>
                <a:solidFill>
                  <a:schemeClr val="tx2"/>
                </a:solidFill>
              </a:defRPr>
            </a:lvl3pPr>
            <a:lvl4pPr algn="r" rtl="1" eaLnBrk="1" hangingPunct="1">
              <a:defRPr>
                <a:solidFill>
                  <a:schemeClr val="tx2"/>
                </a:solidFill>
              </a:defRPr>
            </a:lvl4pPr>
            <a:lvl5pPr algn="r" rtl="1" eaLnBrk="1" hangingPunct="1">
              <a:defRPr>
                <a:solidFill>
                  <a:schemeClr val="tx2"/>
                </a:solidFill>
              </a:defRPr>
            </a:lvl5pPr>
            <a:lvl6pPr algn="r" rtl="1" eaLnBrk="1" hangingPunct="1">
              <a:defRPr>
                <a:solidFill>
                  <a:schemeClr val="tx2"/>
                </a:solidFill>
              </a:defRPr>
            </a:lvl6pPr>
            <a:lvl7pPr algn="r" rtl="1" eaLnBrk="1" hangingPunct="1">
              <a:defRPr>
                <a:solidFill>
                  <a:schemeClr val="tx2"/>
                </a:solidFill>
              </a:defRPr>
            </a:lvl7pPr>
            <a:lvl8pPr algn="r" rtl="1" eaLnBrk="1" hangingPunct="1">
              <a:defRPr>
                <a:solidFill>
                  <a:schemeClr val="tx2"/>
                </a:solidFill>
              </a:defRPr>
            </a:lvl8pPr>
            <a:lvl9pPr algn="r"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e-IL" b="1" cap="none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ניסיונות לשיפור:</a:t>
            </a: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9395B9B9-B2C3-3229-830E-6DE362DD7FB7}"/>
              </a:ext>
            </a:extLst>
          </p:cNvPr>
          <p:cNvSpPr txBox="1"/>
          <p:nvPr/>
        </p:nvSpPr>
        <p:spPr>
          <a:xfrm>
            <a:off x="533401" y="2218267"/>
            <a:ext cx="10844513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4800" b="1" dirty="0">
                <a:solidFill>
                  <a:srgbClr val="7030A0"/>
                </a:solidFill>
              </a:rPr>
              <a:t>אימון מודל </a:t>
            </a:r>
            <a:r>
              <a:rPr lang="en-US" sz="4800" b="1" dirty="0">
                <a:solidFill>
                  <a:srgbClr val="7030A0"/>
                </a:solidFill>
              </a:rPr>
              <a:t>YOLO</a:t>
            </a:r>
            <a:r>
              <a:rPr lang="he-IL" sz="4800" b="1" dirty="0">
                <a:solidFill>
                  <a:srgbClr val="7030A0"/>
                </a:solidFill>
              </a:rPr>
              <a:t> חדש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C038A974-66BE-0EBB-78B2-11270A773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4" y="3259336"/>
            <a:ext cx="6029366" cy="3223755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4307E130-32C6-1EC0-DBAB-F2F12521D1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017"/>
          <a:stretch/>
        </p:blipFill>
        <p:spPr>
          <a:xfrm>
            <a:off x="6262296" y="3319187"/>
            <a:ext cx="5595135" cy="710694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3ADE1BA6-1998-F394-3ED4-CF3E077647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0706" y="4342146"/>
            <a:ext cx="8100823" cy="104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264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1990E7C-225F-C385-DE98-BE6DE4587F08}"/>
              </a:ext>
            </a:extLst>
          </p:cNvPr>
          <p:cNvSpPr txBox="1">
            <a:spLocks/>
          </p:cNvSpPr>
          <p:nvPr/>
        </p:nvSpPr>
        <p:spPr>
          <a:xfrm>
            <a:off x="1527174" y="7620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1" anchor="ctr">
            <a:normAutofit/>
          </a:bodyPr>
          <a:lstStyle>
            <a:lvl1pPr algn="r" defTabSz="457200" rtl="1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 eaLnBrk="1" hangingPunct="1">
              <a:defRPr>
                <a:solidFill>
                  <a:schemeClr val="tx2"/>
                </a:solidFill>
              </a:defRPr>
            </a:lvl2pPr>
            <a:lvl3pPr algn="r" rtl="1" eaLnBrk="1" hangingPunct="1">
              <a:defRPr>
                <a:solidFill>
                  <a:schemeClr val="tx2"/>
                </a:solidFill>
              </a:defRPr>
            </a:lvl3pPr>
            <a:lvl4pPr algn="r" rtl="1" eaLnBrk="1" hangingPunct="1">
              <a:defRPr>
                <a:solidFill>
                  <a:schemeClr val="tx2"/>
                </a:solidFill>
              </a:defRPr>
            </a:lvl4pPr>
            <a:lvl5pPr algn="r" rtl="1" eaLnBrk="1" hangingPunct="1">
              <a:defRPr>
                <a:solidFill>
                  <a:schemeClr val="tx2"/>
                </a:solidFill>
              </a:defRPr>
            </a:lvl5pPr>
            <a:lvl6pPr algn="r" rtl="1" eaLnBrk="1" hangingPunct="1">
              <a:defRPr>
                <a:solidFill>
                  <a:schemeClr val="tx2"/>
                </a:solidFill>
              </a:defRPr>
            </a:lvl6pPr>
            <a:lvl7pPr algn="r" rtl="1" eaLnBrk="1" hangingPunct="1">
              <a:defRPr>
                <a:solidFill>
                  <a:schemeClr val="tx2"/>
                </a:solidFill>
              </a:defRPr>
            </a:lvl7pPr>
            <a:lvl8pPr algn="r" rtl="1" eaLnBrk="1" hangingPunct="1">
              <a:defRPr>
                <a:solidFill>
                  <a:schemeClr val="tx2"/>
                </a:solidFill>
              </a:defRPr>
            </a:lvl8pPr>
            <a:lvl9pPr algn="r"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e-IL" b="1" cap="none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ניסיונות לשיפור:</a:t>
            </a: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9395B9B9-B2C3-3229-830E-6DE362DD7FB7}"/>
              </a:ext>
            </a:extLst>
          </p:cNvPr>
          <p:cNvSpPr txBox="1"/>
          <p:nvPr/>
        </p:nvSpPr>
        <p:spPr>
          <a:xfrm>
            <a:off x="533401" y="2218267"/>
            <a:ext cx="10844513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4800" b="1" dirty="0">
                <a:solidFill>
                  <a:srgbClr val="7030A0"/>
                </a:solidFill>
              </a:rPr>
              <a:t>אימון מודל </a:t>
            </a:r>
            <a:r>
              <a:rPr lang="en-US" sz="4800" b="1" dirty="0">
                <a:solidFill>
                  <a:srgbClr val="7030A0"/>
                </a:solidFill>
              </a:rPr>
              <a:t>YOLO</a:t>
            </a:r>
            <a:r>
              <a:rPr lang="he-IL" sz="4800" b="1" dirty="0">
                <a:solidFill>
                  <a:srgbClr val="7030A0"/>
                </a:solidFill>
              </a:rPr>
              <a:t> חדש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110A3FEF-3838-9613-C23F-0AC1673BE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74534"/>
            <a:ext cx="12192000" cy="179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683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טבלה 2">
            <a:extLst>
              <a:ext uri="{FF2B5EF4-FFF2-40B4-BE49-F238E27FC236}">
                <a16:creationId xmlns:a16="http://schemas.microsoft.com/office/drawing/2014/main" id="{B8332481-5C9A-CF6D-93F8-04879FAAC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854640"/>
              </p:ext>
            </p:extLst>
          </p:nvPr>
        </p:nvGraphicFramePr>
        <p:xfrm>
          <a:off x="533401" y="2355148"/>
          <a:ext cx="10890811" cy="3397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8465">
                  <a:extLst>
                    <a:ext uri="{9D8B030D-6E8A-4147-A177-3AD203B41FA5}">
                      <a16:colId xmlns:a16="http://schemas.microsoft.com/office/drawing/2014/main" val="1814072232"/>
                    </a:ext>
                  </a:extLst>
                </a:gridCol>
                <a:gridCol w="1877552">
                  <a:extLst>
                    <a:ext uri="{9D8B030D-6E8A-4147-A177-3AD203B41FA5}">
                      <a16:colId xmlns:a16="http://schemas.microsoft.com/office/drawing/2014/main" val="1464596347"/>
                    </a:ext>
                  </a:extLst>
                </a:gridCol>
                <a:gridCol w="1888629">
                  <a:extLst>
                    <a:ext uri="{9D8B030D-6E8A-4147-A177-3AD203B41FA5}">
                      <a16:colId xmlns:a16="http://schemas.microsoft.com/office/drawing/2014/main" val="2574157820"/>
                    </a:ext>
                  </a:extLst>
                </a:gridCol>
                <a:gridCol w="3178940">
                  <a:extLst>
                    <a:ext uri="{9D8B030D-6E8A-4147-A177-3AD203B41FA5}">
                      <a16:colId xmlns:a16="http://schemas.microsoft.com/office/drawing/2014/main" val="1457916494"/>
                    </a:ext>
                  </a:extLst>
                </a:gridCol>
                <a:gridCol w="1817225">
                  <a:extLst>
                    <a:ext uri="{9D8B030D-6E8A-4147-A177-3AD203B41FA5}">
                      <a16:colId xmlns:a16="http://schemas.microsoft.com/office/drawing/2014/main" val="2960253657"/>
                    </a:ext>
                  </a:extLst>
                </a:gridCol>
              </a:tblGrid>
              <a:tr h="1698692">
                <a:tc>
                  <a:txBody>
                    <a:bodyPr/>
                    <a:lstStyle/>
                    <a:p>
                      <a:pPr algn="ctr" rtl="1"/>
                      <a:r>
                        <a:rPr lang="en-US" sz="3200" dirty="0"/>
                        <a:t>Match template</a:t>
                      </a:r>
                      <a:endParaRPr lang="he-IL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3200" dirty="0"/>
                        <a:t>Image hash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3200" dirty="0"/>
                        <a:t>CNN</a:t>
                      </a:r>
                      <a:endParaRPr lang="he-IL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3200" dirty="0"/>
                        <a:t>CNN + Data augmentation</a:t>
                      </a:r>
                      <a:endParaRPr lang="he-IL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3200" dirty="0"/>
                        <a:t>CNN + Early stopping</a:t>
                      </a:r>
                      <a:endParaRPr lang="he-IL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709826"/>
                  </a:ext>
                </a:extLst>
              </a:tr>
              <a:tr h="1698692">
                <a:tc>
                  <a:txBody>
                    <a:bodyPr/>
                    <a:lstStyle/>
                    <a:p>
                      <a:pPr algn="ctr" rtl="1"/>
                      <a:r>
                        <a:rPr lang="he-IL" sz="3200" dirty="0"/>
                        <a:t>94.24%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3200" dirty="0"/>
                        <a:t>90.88%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3200" dirty="0"/>
                        <a:t>90.04%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3200" dirty="0"/>
                        <a:t>97.90%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3200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99.16%</a:t>
                      </a:r>
                      <a:endParaRPr lang="he-IL" sz="3200" b="1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5177829"/>
                  </a:ext>
                </a:extLst>
              </a:tr>
            </a:tbl>
          </a:graphicData>
        </a:graphic>
      </p:graphicFrame>
      <p:sp>
        <p:nvSpPr>
          <p:cNvPr id="2" name="כותרת 1">
            <a:extLst>
              <a:ext uri="{FF2B5EF4-FFF2-40B4-BE49-F238E27FC236}">
                <a16:creationId xmlns:a16="http://schemas.microsoft.com/office/drawing/2014/main" id="{71990E7C-225F-C385-DE98-BE6DE4587F08}"/>
              </a:ext>
            </a:extLst>
          </p:cNvPr>
          <p:cNvSpPr txBox="1">
            <a:spLocks/>
          </p:cNvSpPr>
          <p:nvPr/>
        </p:nvSpPr>
        <p:spPr>
          <a:xfrm>
            <a:off x="1527174" y="7620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1" anchor="ctr">
            <a:normAutofit/>
          </a:bodyPr>
          <a:lstStyle>
            <a:lvl1pPr algn="r" defTabSz="457200" rtl="1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 eaLnBrk="1" hangingPunct="1">
              <a:defRPr>
                <a:solidFill>
                  <a:schemeClr val="tx2"/>
                </a:solidFill>
              </a:defRPr>
            </a:lvl2pPr>
            <a:lvl3pPr algn="r" rtl="1" eaLnBrk="1" hangingPunct="1">
              <a:defRPr>
                <a:solidFill>
                  <a:schemeClr val="tx2"/>
                </a:solidFill>
              </a:defRPr>
            </a:lvl3pPr>
            <a:lvl4pPr algn="r" rtl="1" eaLnBrk="1" hangingPunct="1">
              <a:defRPr>
                <a:solidFill>
                  <a:schemeClr val="tx2"/>
                </a:solidFill>
              </a:defRPr>
            </a:lvl4pPr>
            <a:lvl5pPr algn="r" rtl="1" eaLnBrk="1" hangingPunct="1">
              <a:defRPr>
                <a:solidFill>
                  <a:schemeClr val="tx2"/>
                </a:solidFill>
              </a:defRPr>
            </a:lvl5pPr>
            <a:lvl6pPr algn="r" rtl="1" eaLnBrk="1" hangingPunct="1">
              <a:defRPr>
                <a:solidFill>
                  <a:schemeClr val="tx2"/>
                </a:solidFill>
              </a:defRPr>
            </a:lvl6pPr>
            <a:lvl7pPr algn="r" rtl="1" eaLnBrk="1" hangingPunct="1">
              <a:defRPr>
                <a:solidFill>
                  <a:schemeClr val="tx2"/>
                </a:solidFill>
              </a:defRPr>
            </a:lvl7pPr>
            <a:lvl8pPr algn="r" rtl="1" eaLnBrk="1" hangingPunct="1">
              <a:defRPr>
                <a:solidFill>
                  <a:schemeClr val="tx2"/>
                </a:solidFill>
              </a:defRPr>
            </a:lvl8pPr>
            <a:lvl9pPr algn="r"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e-IL" b="1" cap="none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תוצאות ומסקנות:</a:t>
            </a:r>
          </a:p>
        </p:txBody>
      </p:sp>
    </p:spTree>
    <p:extLst>
      <p:ext uri="{BB962C8B-B14F-4D97-AF65-F5344CB8AC3E}">
        <p14:creationId xmlns:p14="http://schemas.microsoft.com/office/powerpoint/2010/main" val="7896184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1990E7C-225F-C385-DE98-BE6DE4587F08}"/>
              </a:ext>
            </a:extLst>
          </p:cNvPr>
          <p:cNvSpPr txBox="1">
            <a:spLocks/>
          </p:cNvSpPr>
          <p:nvPr/>
        </p:nvSpPr>
        <p:spPr>
          <a:xfrm>
            <a:off x="1527174" y="7620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1" anchor="ctr">
            <a:normAutofit/>
          </a:bodyPr>
          <a:lstStyle>
            <a:lvl1pPr algn="r" defTabSz="457200" rtl="1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 eaLnBrk="1" hangingPunct="1">
              <a:defRPr>
                <a:solidFill>
                  <a:schemeClr val="tx2"/>
                </a:solidFill>
              </a:defRPr>
            </a:lvl2pPr>
            <a:lvl3pPr algn="r" rtl="1" eaLnBrk="1" hangingPunct="1">
              <a:defRPr>
                <a:solidFill>
                  <a:schemeClr val="tx2"/>
                </a:solidFill>
              </a:defRPr>
            </a:lvl3pPr>
            <a:lvl4pPr algn="r" rtl="1" eaLnBrk="1" hangingPunct="1">
              <a:defRPr>
                <a:solidFill>
                  <a:schemeClr val="tx2"/>
                </a:solidFill>
              </a:defRPr>
            </a:lvl4pPr>
            <a:lvl5pPr algn="r" rtl="1" eaLnBrk="1" hangingPunct="1">
              <a:defRPr>
                <a:solidFill>
                  <a:schemeClr val="tx2"/>
                </a:solidFill>
              </a:defRPr>
            </a:lvl5pPr>
            <a:lvl6pPr algn="r" rtl="1" eaLnBrk="1" hangingPunct="1">
              <a:defRPr>
                <a:solidFill>
                  <a:schemeClr val="tx2"/>
                </a:solidFill>
              </a:defRPr>
            </a:lvl6pPr>
            <a:lvl7pPr algn="r" rtl="1" eaLnBrk="1" hangingPunct="1">
              <a:defRPr>
                <a:solidFill>
                  <a:schemeClr val="tx2"/>
                </a:solidFill>
              </a:defRPr>
            </a:lvl7pPr>
            <a:lvl8pPr algn="r" rtl="1" eaLnBrk="1" hangingPunct="1">
              <a:defRPr>
                <a:solidFill>
                  <a:schemeClr val="tx2"/>
                </a:solidFill>
              </a:defRPr>
            </a:lvl8pPr>
            <a:lvl9pPr algn="r"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e-IL" b="1" cap="none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תוצאות ומסקנות: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FE32DCD1-611D-A390-E335-3FD809253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58" y="1106771"/>
            <a:ext cx="6537646" cy="558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73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4774" y="609600"/>
            <a:ext cx="10131425" cy="1456267"/>
          </a:xfrm>
        </p:spPr>
        <p:txBody>
          <a:bodyPr rtlCol="1" anchor="ctr">
            <a:normAutofit/>
          </a:bodyPr>
          <a:lstStyle/>
          <a:p>
            <a:pPr rtl="1"/>
            <a:r>
              <a:rPr lang="he-IL" b="1" cap="none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המטרה:</a:t>
            </a:r>
          </a:p>
        </p:txBody>
      </p:sp>
      <p:pic>
        <p:nvPicPr>
          <p:cNvPr id="1026" name="Picture 2" descr="מהי מזוזה ומהו מחירה – תו פיקוח חב&quot;ד">
            <a:extLst>
              <a:ext uri="{FF2B5EF4-FFF2-40B4-BE49-F238E27FC236}">
                <a16:creationId xmlns:a16="http://schemas.microsoft.com/office/drawing/2014/main" id="{8E010BC1-A067-B295-6E2E-48B45BB07D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34" r="2" b="21848"/>
          <a:stretch/>
        </p:blipFill>
        <p:spPr bwMode="auto">
          <a:xfrm>
            <a:off x="1282177" y="1794076"/>
            <a:ext cx="10131425" cy="4572002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6999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1990E7C-225F-C385-DE98-BE6DE4587F08}"/>
              </a:ext>
            </a:extLst>
          </p:cNvPr>
          <p:cNvSpPr txBox="1">
            <a:spLocks/>
          </p:cNvSpPr>
          <p:nvPr/>
        </p:nvSpPr>
        <p:spPr>
          <a:xfrm>
            <a:off x="1527174" y="7620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1" anchor="ctr">
            <a:normAutofit/>
          </a:bodyPr>
          <a:lstStyle>
            <a:lvl1pPr algn="r" defTabSz="457200" rtl="1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 eaLnBrk="1" hangingPunct="1">
              <a:defRPr>
                <a:solidFill>
                  <a:schemeClr val="tx2"/>
                </a:solidFill>
              </a:defRPr>
            </a:lvl2pPr>
            <a:lvl3pPr algn="r" rtl="1" eaLnBrk="1" hangingPunct="1">
              <a:defRPr>
                <a:solidFill>
                  <a:schemeClr val="tx2"/>
                </a:solidFill>
              </a:defRPr>
            </a:lvl3pPr>
            <a:lvl4pPr algn="r" rtl="1" eaLnBrk="1" hangingPunct="1">
              <a:defRPr>
                <a:solidFill>
                  <a:schemeClr val="tx2"/>
                </a:solidFill>
              </a:defRPr>
            </a:lvl4pPr>
            <a:lvl5pPr algn="r" rtl="1" eaLnBrk="1" hangingPunct="1">
              <a:defRPr>
                <a:solidFill>
                  <a:schemeClr val="tx2"/>
                </a:solidFill>
              </a:defRPr>
            </a:lvl5pPr>
            <a:lvl6pPr algn="r" rtl="1" eaLnBrk="1" hangingPunct="1">
              <a:defRPr>
                <a:solidFill>
                  <a:schemeClr val="tx2"/>
                </a:solidFill>
              </a:defRPr>
            </a:lvl6pPr>
            <a:lvl7pPr algn="r" rtl="1" eaLnBrk="1" hangingPunct="1">
              <a:defRPr>
                <a:solidFill>
                  <a:schemeClr val="tx2"/>
                </a:solidFill>
              </a:defRPr>
            </a:lvl7pPr>
            <a:lvl8pPr algn="r" rtl="1" eaLnBrk="1" hangingPunct="1">
              <a:defRPr>
                <a:solidFill>
                  <a:schemeClr val="tx2"/>
                </a:solidFill>
              </a:defRPr>
            </a:lvl8pPr>
            <a:lvl9pPr algn="r"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e-IL" b="1" cap="none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מקורות:</a:t>
            </a: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9395B9B9-B2C3-3229-830E-6DE362DD7FB7}"/>
              </a:ext>
            </a:extLst>
          </p:cNvPr>
          <p:cNvSpPr txBox="1"/>
          <p:nvPr/>
        </p:nvSpPr>
        <p:spPr>
          <a:xfrm>
            <a:off x="533401" y="2218267"/>
            <a:ext cx="10844513" cy="467820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685800" indent="-685800" algn="l" rtl="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7030A0"/>
                </a:solidFill>
                <a:hlinkClick r:id="rId3"/>
              </a:rPr>
              <a:t>https://pyimagesearch.com/2020/06/22/turning-any-cnn-image-classifier-into-an-object-detector-with-keras-tensorflow-and-opencv/</a:t>
            </a:r>
            <a:endParaRPr lang="en-US" sz="2400" b="1" dirty="0">
              <a:solidFill>
                <a:srgbClr val="7030A0"/>
              </a:solidFill>
            </a:endParaRPr>
          </a:p>
          <a:p>
            <a:pPr marL="685800" indent="-685800" algn="l" rtl="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7030A0"/>
                </a:solidFill>
                <a:hlinkClick r:id="rId4"/>
              </a:rPr>
              <a:t>https://pyimagesearch.com/2017/11/27/image-hashing-opencv-python/</a:t>
            </a:r>
            <a:endParaRPr lang="en-US" sz="2400" b="1" dirty="0">
              <a:solidFill>
                <a:srgbClr val="7030A0"/>
              </a:solidFill>
            </a:endParaRPr>
          </a:p>
          <a:p>
            <a:pPr marL="685800" indent="-685800" algn="l" rtl="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7030A0"/>
                </a:solidFill>
                <a:hlinkClick r:id="rId5"/>
              </a:rPr>
              <a:t>https://keras.io/guides/keras_cv/object_detection_keras_cv/#train-a-custom-object-detection-model</a:t>
            </a:r>
            <a:endParaRPr lang="en-US" sz="2400" b="1" dirty="0">
              <a:solidFill>
                <a:srgbClr val="7030A0"/>
              </a:solidFill>
            </a:endParaRPr>
          </a:p>
          <a:p>
            <a:pPr marL="685800" indent="-685800" algn="l" rtl="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7030A0"/>
                </a:solidFill>
                <a:hlinkClick r:id="rId6"/>
              </a:rPr>
              <a:t>https://docs.opencv.org/4.x/d4/dc6/tutorial_py_template_matching.html</a:t>
            </a:r>
            <a:endParaRPr lang="en-US" sz="2400" b="1" dirty="0">
              <a:solidFill>
                <a:srgbClr val="7030A0"/>
              </a:solidFill>
            </a:endParaRPr>
          </a:p>
          <a:p>
            <a:pPr marL="685800" indent="-685800" algn="l" rtl="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7030A0"/>
                </a:solidFill>
                <a:hlinkClick r:id="rId7"/>
              </a:rPr>
              <a:t>https://github.com/JohannesBuchner/imagehash</a:t>
            </a:r>
            <a:endParaRPr lang="en-US" sz="2400" b="1" dirty="0">
              <a:solidFill>
                <a:srgbClr val="7030A0"/>
              </a:solidFill>
            </a:endParaRPr>
          </a:p>
          <a:p>
            <a:pPr marL="685800" indent="-685800" algn="l" rtl="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030A0"/>
                </a:solidFill>
                <a:hlinkClick r:id="rId8"/>
              </a:rPr>
              <a:t>https://pypi.org/project/ImageHash/</a:t>
            </a:r>
            <a:endParaRPr lang="en-US" sz="2000" b="1" dirty="0">
              <a:solidFill>
                <a:srgbClr val="7030A0"/>
              </a:solidFill>
            </a:endParaRPr>
          </a:p>
          <a:p>
            <a:pPr marL="685800" indent="-685800" algn="l" rtl="0">
              <a:buFont typeface="Arial" panose="020B0604020202020204" pitchFamily="34" charset="0"/>
              <a:buChar char="•"/>
            </a:pPr>
            <a:endParaRPr lang="he-IL" sz="2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614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4774" y="609600"/>
            <a:ext cx="10131425" cy="1456267"/>
          </a:xfrm>
        </p:spPr>
        <p:txBody>
          <a:bodyPr rtlCol="1" anchor="ctr">
            <a:normAutofit/>
          </a:bodyPr>
          <a:lstStyle/>
          <a:p>
            <a:pPr rtl="1"/>
            <a:r>
              <a:rPr lang="he-IL" b="1" cap="none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הצורך:</a:t>
            </a:r>
          </a:p>
        </p:txBody>
      </p:sp>
      <p:pic>
        <p:nvPicPr>
          <p:cNvPr id="2050" name="Picture 2" descr="מוקד המזוזה הארצי - חב&quot;ד | Kfar Habad">
            <a:extLst>
              <a:ext uri="{FF2B5EF4-FFF2-40B4-BE49-F238E27FC236}">
                <a16:creationId xmlns:a16="http://schemas.microsoft.com/office/drawing/2014/main" id="{1FB0C4DA-A233-9BB9-0621-18FB329E7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4774" y="1896839"/>
            <a:ext cx="9989916" cy="4473096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318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4774" y="609600"/>
            <a:ext cx="10131425" cy="1456267"/>
          </a:xfrm>
        </p:spPr>
        <p:txBody>
          <a:bodyPr rtlCol="1" anchor="ctr">
            <a:normAutofit/>
          </a:bodyPr>
          <a:lstStyle/>
          <a:p>
            <a:pPr rtl="1"/>
            <a:r>
              <a:rPr lang="he-IL" b="1" cap="none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3 שיטות: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1CF3C43-C9FA-6E86-0C3D-3D3E436E38D9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924741" y="1053294"/>
            <a:ext cx="9619795" cy="5405379"/>
          </a:xfrm>
        </p:spPr>
        <p:txBody>
          <a:bodyPr rtlCol="1">
            <a:normAutofit fontScale="92500" lnSpcReduction="20000"/>
          </a:bodyPr>
          <a:lstStyle/>
          <a:p>
            <a:pPr algn="l" rtl="0">
              <a:lnSpc>
                <a:spcPct val="250000"/>
              </a:lnSpc>
              <a:buFont typeface="Courier New" panose="02070309020205020404" pitchFamily="49" charset="0"/>
              <a:buChar char="o"/>
            </a:pPr>
            <a:r>
              <a:rPr lang="en-US" sz="5400" b="1" dirty="0">
                <a:solidFill>
                  <a:schemeClr val="accent1"/>
                </a:solidFill>
              </a:rPr>
              <a:t>Match template</a:t>
            </a:r>
            <a:endParaRPr lang="he-IL" sz="5400" b="1" dirty="0">
              <a:solidFill>
                <a:schemeClr val="accent1"/>
              </a:solidFill>
            </a:endParaRPr>
          </a:p>
          <a:p>
            <a:pPr algn="l" rtl="0">
              <a:lnSpc>
                <a:spcPct val="250000"/>
              </a:lnSpc>
              <a:buFont typeface="Courier New" panose="02070309020205020404" pitchFamily="49" charset="0"/>
              <a:buChar char="o"/>
            </a:pPr>
            <a:r>
              <a:rPr lang="en-US" sz="5400" b="1" i="0" u="none" strike="noStrike" kern="12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lang="en-US" sz="5400" b="1" dirty="0">
                <a:solidFill>
                  <a:schemeClr val="accent1"/>
                </a:solidFill>
              </a:rPr>
              <a:t>mage hash</a:t>
            </a:r>
            <a:endParaRPr lang="he-IL" sz="5400" b="1" i="0" u="none" strike="noStrike" kern="1200" dirty="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rtl="0">
              <a:lnSpc>
                <a:spcPct val="250000"/>
              </a:lnSpc>
              <a:buFont typeface="Courier New" panose="02070309020205020404" pitchFamily="49" charset="0"/>
              <a:buChar char="o"/>
            </a:pPr>
            <a:r>
              <a:rPr lang="en-US" sz="5400" b="1" dirty="0">
                <a:solidFill>
                  <a:schemeClr val="accent1"/>
                </a:solidFill>
              </a:rPr>
              <a:t>CNN</a:t>
            </a:r>
            <a:endParaRPr lang="he-IL" sz="5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221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4774" y="609600"/>
            <a:ext cx="10131425" cy="1456267"/>
          </a:xfrm>
        </p:spPr>
        <p:txBody>
          <a:bodyPr rtlCol="1" anchor="ctr">
            <a:normAutofit/>
          </a:bodyPr>
          <a:lstStyle/>
          <a:p>
            <a:pPr algn="l" rtl="1"/>
            <a:r>
              <a:rPr lang="en-US" b="1" cap="none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Match template:</a:t>
            </a:r>
            <a:endParaRPr lang="he-IL" b="1" cap="none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3074" name="Picture 2" descr="Performance comparative of OpenCV Template Matching method on Jetson TX2  and Jetson Nano developer kits | Semantic Scholar">
            <a:extLst>
              <a:ext uri="{FF2B5EF4-FFF2-40B4-BE49-F238E27FC236}">
                <a16:creationId xmlns:a16="http://schemas.microsoft.com/office/drawing/2014/main" id="{E9005356-010C-3A12-1665-50A716CCF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18" y="4340506"/>
            <a:ext cx="8632275" cy="232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ulti-template matching with OpenCV - PyImageSearch">
            <a:extLst>
              <a:ext uri="{FF2B5EF4-FFF2-40B4-BE49-F238E27FC236}">
                <a16:creationId xmlns:a16="http://schemas.microsoft.com/office/drawing/2014/main" id="{A2E2C6DD-C7EF-52BC-D1F5-3DDDAD167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1" r="19557" b="3267"/>
          <a:stretch/>
        </p:blipFill>
        <p:spPr bwMode="auto">
          <a:xfrm>
            <a:off x="6324740" y="486137"/>
            <a:ext cx="4856264" cy="356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115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4774" y="609600"/>
            <a:ext cx="10131425" cy="1456267"/>
          </a:xfrm>
        </p:spPr>
        <p:txBody>
          <a:bodyPr rtlCol="1" anchor="ctr">
            <a:normAutofit/>
          </a:bodyPr>
          <a:lstStyle/>
          <a:p>
            <a:pPr algn="l" rtl="1"/>
            <a:r>
              <a:rPr lang="en-US" b="1" cap="none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Match template:</a:t>
            </a:r>
            <a:endParaRPr lang="he-IL" b="1" cap="none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aphicFrame>
        <p:nvGraphicFramePr>
          <p:cNvPr id="3" name="טבלה 2">
            <a:extLst>
              <a:ext uri="{FF2B5EF4-FFF2-40B4-BE49-F238E27FC236}">
                <a16:creationId xmlns:a16="http://schemas.microsoft.com/office/drawing/2014/main" id="{1AA9D051-28C0-BDAE-88D6-B99DE9C143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00194"/>
              </p:ext>
            </p:extLst>
          </p:nvPr>
        </p:nvGraphicFramePr>
        <p:xfrm>
          <a:off x="1374774" y="2158465"/>
          <a:ext cx="9346444" cy="3397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3222">
                  <a:extLst>
                    <a:ext uri="{9D8B030D-6E8A-4147-A177-3AD203B41FA5}">
                      <a16:colId xmlns:a16="http://schemas.microsoft.com/office/drawing/2014/main" val="1814072232"/>
                    </a:ext>
                  </a:extLst>
                </a:gridCol>
                <a:gridCol w="4673222">
                  <a:extLst>
                    <a:ext uri="{9D8B030D-6E8A-4147-A177-3AD203B41FA5}">
                      <a16:colId xmlns:a16="http://schemas.microsoft.com/office/drawing/2014/main" val="1464596347"/>
                    </a:ext>
                  </a:extLst>
                </a:gridCol>
              </a:tblGrid>
              <a:tr h="1698692">
                <a:tc>
                  <a:txBody>
                    <a:bodyPr/>
                    <a:lstStyle/>
                    <a:p>
                      <a:pPr algn="ctr" rtl="1"/>
                      <a:r>
                        <a:rPr lang="he-IL" sz="3200" dirty="0"/>
                        <a:t>השוואה של כל </a:t>
                      </a:r>
                      <a:r>
                        <a:rPr lang="en-US" sz="3200" dirty="0"/>
                        <a:t>Template</a:t>
                      </a:r>
                      <a:r>
                        <a:rPr lang="he-IL" sz="3200" dirty="0"/>
                        <a:t> עם אות אחת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3200" dirty="0"/>
                        <a:t>השוואה של כל </a:t>
                      </a:r>
                      <a:r>
                        <a:rPr lang="en-US" sz="3200" dirty="0"/>
                        <a:t>Template</a:t>
                      </a:r>
                      <a:r>
                        <a:rPr lang="he-IL" sz="3200" dirty="0"/>
                        <a:t> עם כל האותיות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709826"/>
                  </a:ext>
                </a:extLst>
              </a:tr>
              <a:tr h="1698692">
                <a:tc>
                  <a:txBody>
                    <a:bodyPr/>
                    <a:lstStyle/>
                    <a:p>
                      <a:pPr algn="ctr" rtl="1"/>
                      <a:r>
                        <a:rPr lang="he-IL" sz="3200" dirty="0"/>
                        <a:t>90.88%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3200" dirty="0"/>
                        <a:t>94.24%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5177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8848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4774" y="609600"/>
            <a:ext cx="10131425" cy="1456267"/>
          </a:xfrm>
        </p:spPr>
        <p:txBody>
          <a:bodyPr rtlCol="1" anchor="ctr">
            <a:normAutofit/>
          </a:bodyPr>
          <a:lstStyle/>
          <a:p>
            <a:pPr algn="l" rtl="1"/>
            <a:r>
              <a:rPr lang="en-US" b="1" cap="none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Match template:</a:t>
            </a:r>
            <a:endParaRPr lang="he-IL" b="1" cap="none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F79C7CA-B409-9406-730F-F455E5849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74" y="2908628"/>
            <a:ext cx="7886247" cy="2172872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85A5D02B-3F97-D312-3916-34E05AF5338D}"/>
              </a:ext>
            </a:extLst>
          </p:cNvPr>
          <p:cNvSpPr txBox="1"/>
          <p:nvPr/>
        </p:nvSpPr>
        <p:spPr>
          <a:xfrm>
            <a:off x="9601006" y="3290633"/>
            <a:ext cx="219456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400" b="1" dirty="0">
                <a:solidFill>
                  <a:schemeClr val="accent1"/>
                </a:solidFill>
              </a:rPr>
              <a:t>האות האמיתית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CFB30109-6900-05B1-770F-D522F802FFF5}"/>
              </a:ext>
            </a:extLst>
          </p:cNvPr>
          <p:cNvSpPr txBox="1"/>
          <p:nvPr/>
        </p:nvSpPr>
        <p:spPr>
          <a:xfrm>
            <a:off x="8586678" y="4448711"/>
            <a:ext cx="219456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400" b="1" dirty="0">
                <a:solidFill>
                  <a:schemeClr val="accent1"/>
                </a:solidFill>
              </a:rPr>
              <a:t>החיזוי</a:t>
            </a:r>
          </a:p>
        </p:txBody>
      </p:sp>
      <p:sp>
        <p:nvSpPr>
          <p:cNvPr id="10" name="חץ: שמאלה 9">
            <a:extLst>
              <a:ext uri="{FF2B5EF4-FFF2-40B4-BE49-F238E27FC236}">
                <a16:creationId xmlns:a16="http://schemas.microsoft.com/office/drawing/2014/main" id="{374D0C8A-0CCC-C414-9241-57EA1BFB8FDD}"/>
              </a:ext>
            </a:extLst>
          </p:cNvPr>
          <p:cNvSpPr/>
          <p:nvPr/>
        </p:nvSpPr>
        <p:spPr>
          <a:xfrm>
            <a:off x="8469436" y="3290633"/>
            <a:ext cx="1131570" cy="461665"/>
          </a:xfrm>
          <a:prstGeom prst="lef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חץ: שמאלה 10">
            <a:extLst>
              <a:ext uri="{FF2B5EF4-FFF2-40B4-BE49-F238E27FC236}">
                <a16:creationId xmlns:a16="http://schemas.microsoft.com/office/drawing/2014/main" id="{3CC0755A-6E1A-A4E6-C42C-272A355BEA1E}"/>
              </a:ext>
            </a:extLst>
          </p:cNvPr>
          <p:cNvSpPr/>
          <p:nvPr/>
        </p:nvSpPr>
        <p:spPr>
          <a:xfrm>
            <a:off x="8552388" y="4448712"/>
            <a:ext cx="1131570" cy="461665"/>
          </a:xfrm>
          <a:prstGeom prst="lef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67259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4774" y="609600"/>
            <a:ext cx="10131425" cy="1456267"/>
          </a:xfrm>
        </p:spPr>
        <p:txBody>
          <a:bodyPr rtlCol="1" anchor="ctr">
            <a:normAutofit/>
          </a:bodyPr>
          <a:lstStyle/>
          <a:p>
            <a:pPr algn="l" rtl="1"/>
            <a:r>
              <a:rPr lang="en-US" b="1" cap="none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Image hash:</a:t>
            </a:r>
            <a:endParaRPr lang="he-IL" b="1" cap="none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87CC1D8E-9080-989A-6B3E-4AEFCE2C2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74" y="2475802"/>
            <a:ext cx="9508577" cy="303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683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שמיימי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240_TF89606788.potx" id="{3CA3497E-2C82-4738-86A5-EB8E29D59488}" vid="{5FD0CCAF-9003-41A0-A427-D8DFC32E3AE5}"/>
    </a:ext>
  </a:extLst>
</a:theme>
</file>

<file path=ppt/theme/theme2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E57094B-4684-420B-AFE0-4E41CA2AF71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26D5668-1971-40BB-BC7C-94C9B101AAB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370F4A1-FC59-4361-989F-6C79533DA5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עיצוב 'שמימי'</Template>
  <TotalTime>15715</TotalTime>
  <Words>573</Words>
  <Application>Microsoft Office PowerPoint</Application>
  <PresentationFormat>מסך רחב</PresentationFormat>
  <Paragraphs>162</Paragraphs>
  <Slides>30</Slides>
  <Notes>30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30</vt:i4>
      </vt:variant>
    </vt:vector>
  </HeadingPairs>
  <TitlesOfParts>
    <vt:vector size="34" baseType="lpstr">
      <vt:lpstr>Arial</vt:lpstr>
      <vt:lpstr>Courier New</vt:lpstr>
      <vt:lpstr>Tahoma</vt:lpstr>
      <vt:lpstr>שמיימי</vt:lpstr>
      <vt:lpstr>זיהוי אותיות בקלף מזוזה, תפילין ומגילה</vt:lpstr>
      <vt:lpstr>תוכן:</vt:lpstr>
      <vt:lpstr>המטרה:</vt:lpstr>
      <vt:lpstr>הצורך:</vt:lpstr>
      <vt:lpstr>3 שיטות:</vt:lpstr>
      <vt:lpstr>Match template:</vt:lpstr>
      <vt:lpstr>Match template:</vt:lpstr>
      <vt:lpstr>Match template:</vt:lpstr>
      <vt:lpstr>Image hash:</vt:lpstr>
      <vt:lpstr>Image hash:</vt:lpstr>
      <vt:lpstr>CNN:</vt:lpstr>
      <vt:lpstr>CNN:</vt:lpstr>
      <vt:lpstr>CNN – Data Augmentation: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הודיה אבייב</dc:creator>
  <cp:lastModifiedBy>הודיה אבייב</cp:lastModifiedBy>
  <cp:revision>8</cp:revision>
  <dcterms:created xsi:type="dcterms:W3CDTF">2024-08-17T20:55:53Z</dcterms:created>
  <dcterms:modified xsi:type="dcterms:W3CDTF">2024-08-28T18:51:07Z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